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63"/>
  </p:handoutMasterIdLst>
  <p:sldIdLst>
    <p:sldId id="501" r:id="rId5"/>
    <p:sldId id="259" r:id="rId7"/>
    <p:sldId id="394" r:id="rId8"/>
    <p:sldId id="1760" r:id="rId9"/>
    <p:sldId id="1761" r:id="rId10"/>
    <p:sldId id="1765" r:id="rId11"/>
    <p:sldId id="1762" r:id="rId12"/>
    <p:sldId id="1764" r:id="rId13"/>
    <p:sldId id="1766" r:id="rId14"/>
    <p:sldId id="1767" r:id="rId15"/>
    <p:sldId id="1768" r:id="rId16"/>
    <p:sldId id="1769" r:id="rId17"/>
    <p:sldId id="1771" r:id="rId18"/>
    <p:sldId id="1770" r:id="rId19"/>
    <p:sldId id="1800" r:id="rId20"/>
    <p:sldId id="1801" r:id="rId21"/>
    <p:sldId id="1805" r:id="rId22"/>
    <p:sldId id="1802" r:id="rId23"/>
    <p:sldId id="1803" r:id="rId24"/>
    <p:sldId id="1804" r:id="rId25"/>
    <p:sldId id="1808" r:id="rId26"/>
    <p:sldId id="1806" r:id="rId27"/>
    <p:sldId id="1807" r:id="rId28"/>
    <p:sldId id="1839" r:id="rId29"/>
    <p:sldId id="1838" r:id="rId30"/>
    <p:sldId id="1840" r:id="rId31"/>
    <p:sldId id="1841" r:id="rId32"/>
    <p:sldId id="1842" r:id="rId33"/>
    <p:sldId id="1844" r:id="rId34"/>
    <p:sldId id="1845" r:id="rId35"/>
    <p:sldId id="1846" r:id="rId36"/>
    <p:sldId id="1849" r:id="rId37"/>
    <p:sldId id="1850" r:id="rId38"/>
    <p:sldId id="1848" r:id="rId39"/>
    <p:sldId id="1847" r:id="rId40"/>
    <p:sldId id="1854" r:id="rId41"/>
    <p:sldId id="1855" r:id="rId42"/>
    <p:sldId id="1856" r:id="rId43"/>
    <p:sldId id="1851" r:id="rId44"/>
    <p:sldId id="1857" r:id="rId45"/>
    <p:sldId id="1858" r:id="rId46"/>
    <p:sldId id="1860" r:id="rId47"/>
    <p:sldId id="1859" r:id="rId48"/>
    <p:sldId id="1861" r:id="rId49"/>
    <p:sldId id="1862" r:id="rId50"/>
    <p:sldId id="1863" r:id="rId51"/>
    <p:sldId id="1864" r:id="rId52"/>
    <p:sldId id="1865" r:id="rId53"/>
    <p:sldId id="1868" r:id="rId54"/>
    <p:sldId id="1869" r:id="rId55"/>
    <p:sldId id="1870" r:id="rId56"/>
    <p:sldId id="1871" r:id="rId57"/>
    <p:sldId id="1872" r:id="rId58"/>
    <p:sldId id="1873" r:id="rId59"/>
    <p:sldId id="1874" r:id="rId60"/>
    <p:sldId id="1876" r:id="rId61"/>
    <p:sldId id="1875" r:id="rId62"/>
  </p:sldIdLst>
  <p:sldSz cx="9144000" cy="6858000" type="screen4x3"/>
  <p:notesSz cx="6800850" cy="9872345"/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CC9900"/>
    <a:srgbClr val="FF99CC"/>
    <a:srgbClr val="16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08" autoAdjust="0"/>
  </p:normalViewPr>
  <p:slideViewPr>
    <p:cSldViewPr showGuides="1">
      <p:cViewPr varScale="1">
        <p:scale>
          <a:sx n="130" d="100"/>
          <a:sy n="130" d="100"/>
        </p:scale>
        <p:origin x="474" y="126"/>
      </p:cViewPr>
      <p:guideLst>
        <p:guide orient="horz" pos="2159"/>
        <p:guide pos="28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7" Type="http://schemas.openxmlformats.org/officeDocument/2006/relationships/tags" Target="tags/tag312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241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 smtClean="0"/>
            </a:lvl1pPr>
          </a:lstStyle>
          <a:p>
            <a:pPr>
              <a:defRPr/>
            </a:pPr>
            <a:fld id="{EF111691-F249-49BF-AD13-77AC163C2E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241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217722-F9DE-4589-BAF8-332D113C64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815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0" y="4688963"/>
            <a:ext cx="4987290" cy="44431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815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7847A5-3418-4168-BB03-40E320A0CA1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C12FDF-207D-4315-99CC-760ECF297C16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933F3D-3132-4E55-B67E-D84038DB376F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1D5B-C7CF-41E9-8BFC-B81285AC3D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C2D64-1FDD-46B2-AA0E-566EBA5F56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15900"/>
            <a:ext cx="2084387" cy="5803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15900"/>
            <a:ext cx="6102350" cy="5803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47193-5223-410B-8004-74950257FF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sndAc>
      <p:endSnd/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9342B-1D0C-4C87-A696-AE5BD3D6C0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FD1BE-9A24-4ABB-8E66-560EA6A1DF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2C963-E0A7-42F7-8FAD-B21C46696F2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37D3D-CAAF-4017-B871-F905C63F36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A83EA-F16A-41B4-A35C-7CA23289B57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843DB-975B-4589-AE69-FB160CC0C24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C28B7-A46D-492B-B924-04F8242A502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2E4ED-E153-4BBF-9C40-4C1BA4B76FE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71257-F651-4830-91FE-B8FD3A2DF0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5126-C2C7-4B90-8322-5292A2A408B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6550-8C4D-4F6D-A434-8579F080076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E6D23-AE9F-4212-9947-F857A2BFEF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0B9D0-2EDD-4D8B-9176-4274A3030CE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762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06450" y="1233488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12" y="277813"/>
            <a:ext cx="8579074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1B0DD-5CA8-413B-9D98-C20793B9E8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EC62F-676E-4536-9A52-2309C69F88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F8B4-B054-4685-9B5D-BD1CE4E33E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38BD6-CD08-4B18-A00E-213EF5559B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BF579-F828-4DD0-9748-1571BF19EE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C05E3-AD46-4E9C-B21F-7DEECDF53C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032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7775 w 4917"/>
                <a:gd name="T3" fmla="*/ 0 h 1000"/>
                <a:gd name="T4" fmla="*/ 8657 w 4917"/>
                <a:gd name="T5" fmla="*/ 881 h 1000"/>
                <a:gd name="T6" fmla="*/ 7777 w 4917"/>
                <a:gd name="T7" fmla="*/ 1761 h 1000"/>
                <a:gd name="T8" fmla="*/ 0 w 4917"/>
                <a:gd name="T9" fmla="*/ 1761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159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8AE5B700-EE1E-4D63-B1C2-C88A146C7A2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0" y="115888"/>
            <a:ext cx="8686800" cy="6096000"/>
            <a:chOff x="0" y="96"/>
            <a:chExt cx="5472" cy="3840"/>
          </a:xfrm>
        </p:grpSpPr>
        <p:sp>
          <p:nvSpPr>
            <p:cNvPr id="2054" name="AutoShape 3"/>
            <p:cNvSpPr>
              <a:spLocks noChangeArrowheads="1"/>
            </p:cNvSpPr>
            <p:nvPr userDrawn="1"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055" name="AutoShape 4"/>
            <p:cNvSpPr>
              <a:spLocks noChangeArrowheads="1"/>
            </p:cNvSpPr>
            <p:nvPr userDrawn="1"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261 w 7000"/>
                <a:gd name="T3" fmla="*/ 0 h 1000"/>
                <a:gd name="T4" fmla="*/ 2435 w 7000"/>
                <a:gd name="T5" fmla="*/ 174 h 1000"/>
                <a:gd name="T6" fmla="*/ 2262 w 7000"/>
                <a:gd name="T7" fmla="*/ 348 h 1000"/>
                <a:gd name="T8" fmla="*/ 0 w 7000"/>
                <a:gd name="T9" fmla="*/ 348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" name="Line 5"/>
            <p:cNvSpPr>
              <a:spLocks noChangeShapeType="1"/>
            </p:cNvSpPr>
            <p:nvPr userDrawn="1"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2053" name="Picture 11" descr="index2008_0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6245225"/>
            <a:ext cx="1831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B08F23A-9504-4358-88BF-208BD38AFAE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24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24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1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image" Target="../media/image3.png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35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image" Target="../media/image3.png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1" Type="http://schemas.openxmlformats.org/officeDocument/2006/relationships/notesSlide" Target="../notesSlides/notesSlide15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53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image" Target="../media/image3.png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1" Type="http://schemas.openxmlformats.org/officeDocument/2006/relationships/notesSlide" Target="../notesSlides/notesSlide16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image" Target="../media/image3.png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4.xml"/><Relationship Id="rId15" Type="http://schemas.openxmlformats.org/officeDocument/2006/relationships/image" Target="../media/image3.png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3.png"/><Relationship Id="rId2" Type="http://schemas.openxmlformats.org/officeDocument/2006/relationships/tags" Target="../tags/tag205.xml"/><Relationship Id="rId17" Type="http://schemas.openxmlformats.org/officeDocument/2006/relationships/notesSlide" Target="../notesSlides/notesSlide19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3.png"/><Relationship Id="rId2" Type="http://schemas.openxmlformats.org/officeDocument/2006/relationships/tags" Target="../tags/tag219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3.png"/><Relationship Id="rId2" Type="http://schemas.openxmlformats.org/officeDocument/2006/relationships/tags" Target="../tags/tag233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240.xml"/><Relationship Id="rId1" Type="http://schemas.openxmlformats.org/officeDocument/2006/relationships/tags" Target="../tags/tag2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tags" Target="../tags/tag2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4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1" Type="http://schemas.openxmlformats.org/officeDocument/2006/relationships/tags" Target="../tags/tag24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5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tags" Target="../tags/tag25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55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tags" Target="../tags/tag25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../media/image9.wmf"/><Relationship Id="rId7" Type="http://schemas.openxmlformats.org/officeDocument/2006/relationships/oleObject" Target="../embeddings/oleObject4.bin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4" Type="http://schemas.openxmlformats.org/officeDocument/2006/relationships/notesSlide" Target="../notesSlides/notesSlide33.xml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tags" Target="../tags/tag2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tags" Target="../tags/tag26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image" Target="../media/image12.png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8" Type="http://schemas.openxmlformats.org/officeDocument/2006/relationships/notesSlide" Target="../notesSlides/notesSlide36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24.xml"/><Relationship Id="rId15" Type="http://schemas.openxmlformats.org/officeDocument/2006/relationships/image" Target="../media/image14.png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image" Target="../media/image13.png"/><Relationship Id="rId10" Type="http://schemas.openxmlformats.org/officeDocument/2006/relationships/tags" Target="../tags/tag270.xml"/><Relationship Id="rId1" Type="http://schemas.openxmlformats.org/officeDocument/2006/relationships/tags" Target="../tags/tag2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image" Target="../media/image17.png"/><Relationship Id="rId7" Type="http://schemas.openxmlformats.org/officeDocument/2006/relationships/oleObject" Target="../embeddings/oleObject9.bin"/><Relationship Id="rId6" Type="http://schemas.openxmlformats.org/officeDocument/2006/relationships/tags" Target="../tags/tag276.xml"/><Relationship Id="rId5" Type="http://schemas.openxmlformats.org/officeDocument/2006/relationships/oleObject" Target="../embeddings/oleObject8.bin"/><Relationship Id="rId4" Type="http://schemas.openxmlformats.org/officeDocument/2006/relationships/tags" Target="../tags/tag275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7.bin"/><Relationship Id="rId12" Type="http://schemas.openxmlformats.org/officeDocument/2006/relationships/notesSlide" Target="../notesSlides/notesSlide38.xml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7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81.xml"/><Relationship Id="rId7" Type="http://schemas.openxmlformats.org/officeDocument/2006/relationships/oleObject" Target="../embeddings/oleObject12.bin"/><Relationship Id="rId6" Type="http://schemas.openxmlformats.org/officeDocument/2006/relationships/tags" Target="../tags/tag280.xml"/><Relationship Id="rId5" Type="http://schemas.openxmlformats.org/officeDocument/2006/relationships/oleObject" Target="../embeddings/oleObject11.bin"/><Relationship Id="rId4" Type="http://schemas.openxmlformats.org/officeDocument/2006/relationships/tags" Target="../tags/tag279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2" Type="http://schemas.openxmlformats.org/officeDocument/2006/relationships/notesSlide" Target="../notesSlides/notesSlide39.xml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image" Target="../media/image19.png"/><Relationship Id="rId7" Type="http://schemas.openxmlformats.org/officeDocument/2006/relationships/oleObject" Target="../embeddings/oleObject15.bin"/><Relationship Id="rId6" Type="http://schemas.openxmlformats.org/officeDocument/2006/relationships/tags" Target="../tags/tag284.xml"/><Relationship Id="rId5" Type="http://schemas.openxmlformats.org/officeDocument/2006/relationships/oleObject" Target="../embeddings/oleObject14.bin"/><Relationship Id="rId4" Type="http://schemas.openxmlformats.org/officeDocument/2006/relationships/tags" Target="../tags/tag283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2" Type="http://schemas.openxmlformats.org/officeDocument/2006/relationships/notesSlide" Target="../notesSlides/notesSlide40.xml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8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image" Target="../media/image20.png"/><Relationship Id="rId7" Type="http://schemas.openxmlformats.org/officeDocument/2006/relationships/oleObject" Target="../embeddings/oleObject18.bin"/><Relationship Id="rId6" Type="http://schemas.openxmlformats.org/officeDocument/2006/relationships/tags" Target="../tags/tag288.xml"/><Relationship Id="rId5" Type="http://schemas.openxmlformats.org/officeDocument/2006/relationships/oleObject" Target="../embeddings/oleObject17.bin"/><Relationship Id="rId4" Type="http://schemas.openxmlformats.org/officeDocument/2006/relationships/tags" Target="../tags/tag287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2" Type="http://schemas.openxmlformats.org/officeDocument/2006/relationships/notesSlide" Target="../notesSlides/notesSlide41.xml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86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image" Target="../media/image21.png"/><Relationship Id="rId7" Type="http://schemas.openxmlformats.org/officeDocument/2006/relationships/oleObject" Target="../embeddings/oleObject21.bin"/><Relationship Id="rId6" Type="http://schemas.openxmlformats.org/officeDocument/2006/relationships/tags" Target="../tags/tag292.xml"/><Relationship Id="rId5" Type="http://schemas.openxmlformats.org/officeDocument/2006/relationships/oleObject" Target="../embeddings/oleObject20.bin"/><Relationship Id="rId4" Type="http://schemas.openxmlformats.org/officeDocument/2006/relationships/tags" Target="../tags/tag291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9.bin"/><Relationship Id="rId12" Type="http://schemas.openxmlformats.org/officeDocument/2006/relationships/notesSlide" Target="../notesSlides/notesSlide42.xml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90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297.xml"/><Relationship Id="rId7" Type="http://schemas.openxmlformats.org/officeDocument/2006/relationships/oleObject" Target="../embeddings/oleObject24.bin"/><Relationship Id="rId6" Type="http://schemas.openxmlformats.org/officeDocument/2006/relationships/tags" Target="../tags/tag296.xml"/><Relationship Id="rId5" Type="http://schemas.openxmlformats.org/officeDocument/2006/relationships/oleObject" Target="../embeddings/oleObject23.bin"/><Relationship Id="rId4" Type="http://schemas.openxmlformats.org/officeDocument/2006/relationships/tags" Target="../tags/tag295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22.bin"/><Relationship Id="rId12" Type="http://schemas.openxmlformats.org/officeDocument/2006/relationships/notesSlide" Target="../notesSlides/notesSlide43.xml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9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3.png"/><Relationship Id="rId1" Type="http://schemas.openxmlformats.org/officeDocument/2006/relationships/tags" Target="../tags/tag29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image" Target="../media/image25.png"/><Relationship Id="rId1" Type="http://schemas.openxmlformats.org/officeDocument/2006/relationships/tags" Target="../tags/tag29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1" Type="http://schemas.openxmlformats.org/officeDocument/2006/relationships/notesSlide" Target="../notesSlides/notesSlide5.xml"/><Relationship Id="rId40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image" Target="../media/image3.png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1" Type="http://schemas.openxmlformats.org/officeDocument/2006/relationships/tags" Target="../tags/tag30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9.png"/><Relationship Id="rId1" Type="http://schemas.openxmlformats.org/officeDocument/2006/relationships/tags" Target="../tags/tag308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image" Target="../media/image30.png"/><Relationship Id="rId1" Type="http://schemas.openxmlformats.org/officeDocument/2006/relationships/tags" Target="../tags/tag30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0" Type="http://schemas.openxmlformats.org/officeDocument/2006/relationships/notesSlide" Target="../notesSlides/notesSlide8.xml"/><Relationship Id="rId2" Type="http://schemas.openxmlformats.org/officeDocument/2006/relationships/tags" Target="../tags/tag59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190" y="1557655"/>
            <a:ext cx="8912860" cy="791845"/>
          </a:xfrm>
        </p:spPr>
        <p:txBody>
          <a:bodyPr/>
          <a:lstStyle/>
          <a:p>
            <a:pPr eaLnBrk="1" hangingPunct="1"/>
            <a:r>
              <a:rPr lang="zh-CN" altLang="en-US" b="1"/>
              <a:t>并发：互斥和同步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 b="1">
                <a:solidFill>
                  <a:schemeClr val="folHlink"/>
                </a:solidFill>
                <a:latin typeface="Times New Roman" panose="02020603050405020304" pitchFamily="18" charset="0"/>
              </a:rPr>
              <a:t>Concurrency:Mutual Exclusion and Synchronization</a:t>
            </a:r>
            <a:endParaRPr lang="zh-CN" altLang="en-US" sz="36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5" name="图片 6" descr="HIT-Logo-AL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6165850"/>
            <a:ext cx="21605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360" y="460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26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371600"/>
            <a:ext cx="35814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在写</a:t>
            </a:r>
            <a:r>
              <a:rPr lang="en-US" altLang="zh-CN" sz="2400" dirty="0">
                <a:solidFill>
                  <a:srgbClr val="0070C0"/>
                </a:solidFill>
              </a:rPr>
              <a:t>counter</a:t>
            </a:r>
            <a:r>
              <a:rPr lang="zh-CN" altLang="en-US" sz="2400" dirty="0">
                <a:solidFill>
                  <a:srgbClr val="0070C0"/>
                </a:solidFill>
              </a:rPr>
              <a:t>时阻断其他进程访问</a:t>
            </a:r>
            <a:r>
              <a:rPr lang="en-US" altLang="zh-CN" sz="2400" dirty="0">
                <a:solidFill>
                  <a:srgbClr val="0070C0"/>
                </a:solidFill>
              </a:rPr>
              <a:t>counter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242696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19600" y="10239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生产者</a:t>
            </a:r>
            <a:r>
              <a:rPr lang="en-US" altLang="zh-CN" sz="2000">
                <a:solidFill>
                  <a:srgbClr val="000066"/>
                </a:solidFill>
              </a:rPr>
              <a:t>P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697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05400" y="1862138"/>
            <a:ext cx="350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P.register = counter;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P.register = P.register + 1;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698" name="Group 10"/>
          <p:cNvGrpSpPr/>
          <p:nvPr/>
        </p:nvGrpSpPr>
        <p:grpSpPr bwMode="auto">
          <a:xfrm>
            <a:off x="4876800" y="1404938"/>
            <a:ext cx="2438400" cy="533400"/>
            <a:chOff x="3552" y="1968"/>
            <a:chExt cx="1536" cy="336"/>
          </a:xfrm>
        </p:grpSpPr>
        <p:sp>
          <p:nvSpPr>
            <p:cNvPr id="11293" name="Rectangle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4" name="Text Box 12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上锁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01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19600" y="24558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消费者</a:t>
            </a:r>
            <a:r>
              <a:rPr lang="en-US" altLang="zh-CN" sz="2000">
                <a:solidFill>
                  <a:srgbClr val="000066"/>
                </a:solidFill>
              </a:rPr>
              <a:t>C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702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05400" y="3551238"/>
            <a:ext cx="3505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counter = P.register; 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703" name="Group 15"/>
          <p:cNvGrpSpPr/>
          <p:nvPr/>
        </p:nvGrpSpPr>
        <p:grpSpPr bwMode="auto">
          <a:xfrm>
            <a:off x="4876800" y="2852738"/>
            <a:ext cx="2438400" cy="533400"/>
            <a:chOff x="3552" y="1968"/>
            <a:chExt cx="1536" cy="336"/>
          </a:xfrm>
        </p:grpSpPr>
        <p:sp>
          <p:nvSpPr>
            <p:cNvPr id="11291" name="Rectangle 1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2" name="Text Box 1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检查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06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19600" y="33861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生产者</a:t>
            </a:r>
            <a:r>
              <a:rPr lang="en-US" altLang="zh-CN" sz="2000">
                <a:solidFill>
                  <a:srgbClr val="000066"/>
                </a:solidFill>
              </a:rPr>
              <a:t>P</a:t>
            </a:r>
            <a:endParaRPr lang="en-US" altLang="zh-CN" sz="2000">
              <a:solidFill>
                <a:srgbClr val="000066"/>
              </a:solidFill>
            </a:endParaRPr>
          </a:p>
        </p:txBody>
      </p:sp>
      <p:grpSp>
        <p:nvGrpSpPr>
          <p:cNvPr id="242707" name="Group 19"/>
          <p:cNvGrpSpPr/>
          <p:nvPr/>
        </p:nvGrpSpPr>
        <p:grpSpPr bwMode="auto">
          <a:xfrm>
            <a:off x="4876800" y="3919538"/>
            <a:ext cx="2438400" cy="533400"/>
            <a:chOff x="3552" y="1968"/>
            <a:chExt cx="1536" cy="336"/>
          </a:xfrm>
        </p:grpSpPr>
        <p:sp>
          <p:nvSpPr>
            <p:cNvPr id="11289" name="Rectangle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0" name="Text Box 2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开锁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10" name="Rectangle 2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19600" y="43767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消费者</a:t>
            </a:r>
            <a:r>
              <a:rPr lang="en-US" altLang="zh-CN" sz="2000">
                <a:solidFill>
                  <a:srgbClr val="000066"/>
                </a:solidFill>
              </a:rPr>
              <a:t>C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711" name="Rectangle 2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05400" y="5275263"/>
            <a:ext cx="3505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C.register = counter;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C.register = C.register - 1;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counter = C.register;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712" name="Group 24"/>
          <p:cNvGrpSpPr/>
          <p:nvPr/>
        </p:nvGrpSpPr>
        <p:grpSpPr bwMode="auto">
          <a:xfrm>
            <a:off x="4876800" y="4757738"/>
            <a:ext cx="2438400" cy="533400"/>
            <a:chOff x="3552" y="1968"/>
            <a:chExt cx="1536" cy="336"/>
          </a:xfrm>
        </p:grpSpPr>
        <p:sp>
          <p:nvSpPr>
            <p:cNvPr id="11287" name="Rectangle 2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8" name="Text Box 2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上锁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grpSp>
        <p:nvGrpSpPr>
          <p:cNvPr id="242715" name="Group 27"/>
          <p:cNvGrpSpPr/>
          <p:nvPr/>
        </p:nvGrpSpPr>
        <p:grpSpPr bwMode="auto">
          <a:xfrm>
            <a:off x="4876800" y="6310313"/>
            <a:ext cx="2438400" cy="533400"/>
            <a:chOff x="3552" y="1968"/>
            <a:chExt cx="1536" cy="336"/>
          </a:xfrm>
        </p:grpSpPr>
        <p:sp>
          <p:nvSpPr>
            <p:cNvPr id="11285" name="Rectangle 2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6" name="Text Box 29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开锁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grpSp>
        <p:nvGrpSpPr>
          <p:cNvPr id="242719" name="Group 31"/>
          <p:cNvGrpSpPr/>
          <p:nvPr/>
        </p:nvGrpSpPr>
        <p:grpSpPr bwMode="auto">
          <a:xfrm>
            <a:off x="8153400" y="1128713"/>
            <a:ext cx="838200" cy="4875213"/>
            <a:chOff x="5136" y="768"/>
            <a:chExt cx="528" cy="3071"/>
          </a:xfrm>
        </p:grpSpPr>
        <p:sp>
          <p:nvSpPr>
            <p:cNvPr id="11283" name="AutoShape 32"/>
            <p:cNvSpPr/>
            <p:nvPr>
              <p:custDataLst>
                <p:tags r:id="rId19"/>
              </p:custDataLst>
            </p:nvPr>
          </p:nvSpPr>
          <p:spPr bwMode="auto">
            <a:xfrm>
              <a:off x="5136" y="1296"/>
              <a:ext cx="144" cy="1152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4" name="Text Box 3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316" y="768"/>
              <a:ext cx="348" cy="307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共享数据一次只</a:t>
              </a:r>
              <a:r>
                <a:rPr lang="zh-CN" altLang="en-US" sz="2400" dirty="0">
                  <a:solidFill>
                    <a:srgbClr val="FF0000"/>
                  </a:solidFill>
                </a:rPr>
                <a:t>允许一个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进程操作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67360" y="2686050"/>
            <a:ext cx="35814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</a:rPr>
              <a:t>更衣室、洗手间如何操作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ldLvl="0" animBg="1"/>
      <p:bldP spid="242696" grpId="0" bldLvl="0" animBg="1"/>
      <p:bldP spid="242697" grpId="0" bldLvl="0" animBg="1"/>
      <p:bldP spid="242701" grpId="0" bldLvl="0" animBg="1"/>
      <p:bldP spid="242702" grpId="0" bldLvl="0" animBg="1"/>
      <p:bldP spid="242706" grpId="0" bldLvl="0" animBg="1"/>
      <p:bldP spid="242710" grpId="0" bldLvl="0" animBg="1"/>
      <p:bldP spid="242711" grpId="0" bldLvl="0" animBg="1"/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44771" name="Group 35"/>
          <p:cNvGrpSpPr/>
          <p:nvPr/>
        </p:nvGrpSpPr>
        <p:grpSpPr bwMode="auto">
          <a:xfrm>
            <a:off x="605155" y="2962910"/>
            <a:ext cx="3581400" cy="1447800"/>
            <a:chOff x="336" y="1776"/>
            <a:chExt cx="2256" cy="912"/>
          </a:xfrm>
        </p:grpSpPr>
        <p:sp>
          <p:nvSpPr>
            <p:cNvPr id="12309" name="Text Box 6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632" y="2016"/>
              <a:ext cx="96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counter--;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  <p:sp>
          <p:nvSpPr>
            <p:cNvPr id="12310" name="Rectangle 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84" y="177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</a:rPr>
                <a:t>消费者</a:t>
              </a:r>
              <a:endParaRPr lang="zh-CN" altLang="en-US" sz="2000">
                <a:solidFill>
                  <a:srgbClr val="000066"/>
                </a:solidFill>
              </a:endParaRPr>
            </a:p>
          </p:txBody>
        </p:sp>
        <p:sp>
          <p:nvSpPr>
            <p:cNvPr id="12311" name="Text Box 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4" y="2016"/>
              <a:ext cx="1104" cy="2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counter++;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  <p:sp>
          <p:nvSpPr>
            <p:cNvPr id="12312" name="Rectangle 1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36" y="17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</a:rPr>
                <a:t>生产者</a:t>
              </a:r>
              <a:endParaRPr lang="zh-CN" altLang="en-US" sz="2000">
                <a:solidFill>
                  <a:srgbClr val="000066"/>
                </a:solidFill>
              </a:endParaRPr>
            </a:p>
          </p:txBody>
        </p:sp>
        <p:sp>
          <p:nvSpPr>
            <p:cNvPr id="12313" name="Line 1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720" y="2208"/>
              <a:ext cx="384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Line 1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1104" y="2208"/>
              <a:ext cx="1008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Rectangle 1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20" y="2438"/>
              <a:ext cx="12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这就是临界区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244751" name="Group 15"/>
          <p:cNvGrpSpPr/>
          <p:nvPr/>
        </p:nvGrpSpPr>
        <p:grpSpPr bwMode="auto">
          <a:xfrm>
            <a:off x="224155" y="4547235"/>
            <a:ext cx="4343400" cy="1854200"/>
            <a:chOff x="576" y="2816"/>
            <a:chExt cx="3024" cy="1168"/>
          </a:xfrm>
        </p:grpSpPr>
        <p:sp>
          <p:nvSpPr>
            <p:cNvPr id="12307" name="Rectangle 1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76" y="2816"/>
              <a:ext cx="3024" cy="11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临界区定义了进程间的协作协议，因此一个非常重要的工作</a:t>
              </a:r>
              <a:r>
                <a:rPr lang="en-US" altLang="zh-CN" sz="2400" dirty="0"/>
                <a:t>: </a:t>
              </a:r>
              <a:r>
                <a:rPr lang="zh-CN" altLang="en-US" sz="2400" dirty="0">
                  <a:solidFill>
                    <a:srgbClr val="FF0000"/>
                  </a:solidFill>
                </a:rPr>
                <a:t>找出进程中的临界区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代码并限定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2308" name="Picture 17" descr="j0115835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9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754" name="Group 18"/>
          <p:cNvGrpSpPr/>
          <p:nvPr/>
        </p:nvGrpSpPr>
        <p:grpSpPr bwMode="auto">
          <a:xfrm>
            <a:off x="5253355" y="3420110"/>
            <a:ext cx="2057400" cy="3014663"/>
            <a:chOff x="3696" y="2304"/>
            <a:chExt cx="1296" cy="1899"/>
          </a:xfrm>
        </p:grpSpPr>
        <p:grpSp>
          <p:nvGrpSpPr>
            <p:cNvPr id="12299" name="Group 19"/>
            <p:cNvGrpSpPr/>
            <p:nvPr/>
          </p:nvGrpSpPr>
          <p:grpSpPr bwMode="auto">
            <a:xfrm>
              <a:off x="3744" y="2304"/>
              <a:ext cx="1200" cy="1632"/>
              <a:chOff x="3744" y="2448"/>
              <a:chExt cx="1200" cy="1680"/>
            </a:xfrm>
          </p:grpSpPr>
          <p:sp>
            <p:nvSpPr>
              <p:cNvPr id="12301" name="Rectangle 20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744" y="2448"/>
                <a:ext cx="1200" cy="1680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2" name="Text Box 21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792" y="2448"/>
                <a:ext cx="1056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非</a:t>
                </a: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2303" name="Text Box 22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840" y="2784"/>
                <a:ext cx="960" cy="30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进入区</a:t>
                </a:r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4" name="Text Box 23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792" y="3120"/>
                <a:ext cx="1056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2305" name="Text Box 24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40" y="3456"/>
                <a:ext cx="960" cy="30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退出区</a:t>
                </a:r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6" name="Text Box 25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92" y="3792"/>
                <a:ext cx="1056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非</a:t>
                </a: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</p:grpSp>
        <p:sp>
          <p:nvSpPr>
            <p:cNvPr id="12300" name="Rectangle 26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696" y="3915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进程代码结构</a:t>
              </a:r>
              <a:endParaRPr lang="zh-CN" altLang="en-US" sz="2400"/>
            </a:p>
          </p:txBody>
        </p:sp>
      </p:grpSp>
      <p:grpSp>
        <p:nvGrpSpPr>
          <p:cNvPr id="244772" name="Group 36"/>
          <p:cNvGrpSpPr/>
          <p:nvPr/>
        </p:nvGrpSpPr>
        <p:grpSpPr bwMode="auto">
          <a:xfrm>
            <a:off x="7005955" y="3343910"/>
            <a:ext cx="1600200" cy="2514600"/>
            <a:chOff x="4368" y="2016"/>
            <a:chExt cx="1008" cy="1584"/>
          </a:xfrm>
        </p:grpSpPr>
        <p:sp>
          <p:nvSpPr>
            <p:cNvPr id="12296" name="Line 28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 flipV="1">
              <a:off x="4368" y="2544"/>
              <a:ext cx="62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29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4368" y="2688"/>
              <a:ext cx="624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Text Box 30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28" y="2016"/>
              <a:ext cx="348" cy="158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实现互斥的</a:t>
              </a:r>
              <a:r>
                <a:rPr lang="zh-CN" altLang="en-US" sz="2400">
                  <a:solidFill>
                    <a:srgbClr val="FF0000"/>
                  </a:solidFill>
                </a:rPr>
                <a:t>操作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12295" name="Rectangle 3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24155" y="1286510"/>
            <a:ext cx="8458200" cy="14478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临界区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(Critical Section)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）临界资源：把一次仅允许一个进程使用的资源称为临界资源。</a:t>
            </a:r>
            <a:br>
              <a:rPr lang="zh-CN" altLang="en-US" sz="2000" dirty="0"/>
            </a:br>
            <a:r>
              <a:rPr lang="zh-CN" altLang="en-US" sz="2000" dirty="0"/>
              <a:t>                           如只能独享的物理设备</a:t>
            </a:r>
            <a:r>
              <a:rPr lang="en-US" altLang="zh-CN" sz="2000" dirty="0"/>
              <a:t>(</a:t>
            </a:r>
            <a:r>
              <a:rPr lang="zh-CN" altLang="en-US" sz="2000" dirty="0"/>
              <a:t>打印机</a:t>
            </a:r>
            <a:r>
              <a:rPr lang="en-US" altLang="zh-CN" sz="2000" dirty="0"/>
              <a:t>)</a:t>
            </a:r>
            <a:r>
              <a:rPr lang="zh-CN" altLang="en-US" sz="2000" dirty="0"/>
              <a:t>、共享变量等等。</a:t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）临界区：在每个进程中，访问临界资源的那段程序称为临界区。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5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4155" y="128651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(Mutual Exclusion)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当一个进程在临界区访问共享资源时，其它进程不能进入该临界区访问任何共享资源的情景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2467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4076065"/>
            <a:ext cx="8001000" cy="788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互斥进入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zh-CN" altLang="en-US" sz="2400"/>
              <a:t>如果一个进程在临界区中执行，则其他</a:t>
            </a:r>
            <a:br>
              <a:rPr lang="zh-CN" altLang="en-US" sz="2400"/>
            </a:br>
            <a:r>
              <a:rPr lang="zh-CN" altLang="en-US" sz="2400"/>
              <a:t>                      进程不允许进入</a:t>
            </a:r>
            <a:endParaRPr lang="zh-CN" altLang="en-US" sz="2400"/>
          </a:p>
        </p:txBody>
      </p:sp>
      <p:sp>
        <p:nvSpPr>
          <p:cNvPr id="246803" name="Rectangle 1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4959033"/>
            <a:ext cx="8001000" cy="83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有空让进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若干进程要求进入</a:t>
            </a:r>
            <a:r>
              <a:rPr lang="zh-CN" altLang="en-US" sz="2400" dirty="0" smtClean="0"/>
              <a:t>空闲临界区（临界资源空闲）时</a:t>
            </a:r>
            <a:r>
              <a:rPr lang="zh-CN" altLang="en-US" sz="2400" dirty="0"/>
              <a:t>，应</a:t>
            </a:r>
            <a:r>
              <a:rPr lang="zh-CN" altLang="en-US" sz="2400" dirty="0" smtClean="0"/>
              <a:t>一定</a:t>
            </a:r>
            <a:r>
              <a:rPr lang="zh-CN" altLang="en-US" sz="2400" dirty="0"/>
              <a:t>能使某个进程进入临界区</a:t>
            </a:r>
            <a:endParaRPr lang="zh-CN" altLang="en-US" sz="2400" dirty="0"/>
          </a:p>
        </p:txBody>
      </p:sp>
      <p:sp>
        <p:nvSpPr>
          <p:cNvPr id="246804" name="Rectangle 2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5891213"/>
            <a:ext cx="8001000" cy="7886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有限等待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从进程发出进入请求到允许进入，不能</a:t>
            </a:r>
            <a:br>
              <a:rPr lang="zh-CN" altLang="en-US" sz="2400" dirty="0"/>
            </a:br>
            <a:r>
              <a:rPr lang="zh-CN" altLang="en-US" sz="2400" dirty="0"/>
              <a:t>                      无限等待</a:t>
            </a:r>
            <a:endParaRPr lang="zh-CN" altLang="en-US" sz="2400" dirty="0"/>
          </a:p>
        </p:txBody>
      </p:sp>
      <p:sp>
        <p:nvSpPr>
          <p:cNvPr id="13319" name="Rectangle 18"/>
          <p:cNvSpPr>
            <a:spLocks noChangeArrowheads="1"/>
          </p:cNvSpPr>
          <p:nvPr/>
        </p:nvSpPr>
        <p:spPr bwMode="auto">
          <a:xfrm>
            <a:off x="251460" y="313055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解决临界区问题</a:t>
            </a:r>
            <a:r>
              <a:rPr lang="en-US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:</a:t>
            </a:r>
            <a:r>
              <a:rPr lang="en-US" altLang="zh-CN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如何进入和退出临界区，以达到进程互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     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斥及同步的目的！</a:t>
            </a:r>
            <a:endParaRPr lang="zh-CN" altLang="en-US" sz="2400" dirty="0" smtClean="0">
              <a:solidFill>
                <a:srgbClr val="CC0000"/>
              </a:solidFill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必须满足下面</a:t>
            </a:r>
            <a:r>
              <a:rPr lang="en-US" altLang="zh-CN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个条件</a:t>
            </a:r>
            <a:r>
              <a:rPr lang="zh-CN" altLang="en-US" sz="2400">
                <a:solidFill>
                  <a:srgbClr val="CC0000"/>
                </a:solidFill>
                <a:latin typeface="宋体" panose="02010600030101010101" pitchFamily="2" charset="-122"/>
              </a:rPr>
              <a:t>：</a:t>
            </a:r>
            <a:endParaRPr lang="zh-CN" altLang="en-US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bldLvl="0" animBg="1"/>
      <p:bldP spid="246803" grpId="0" bldLvl="0" animBg="1"/>
      <p:bldP spid="246804" grpId="0" bldLvl="0" animBg="1"/>
      <p:bldP spid="133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</a:rPr>
              <a:t>实现互斥的软件方案</a:t>
            </a:r>
            <a:endParaRPr lang="zh-CN" altLang="en-US" sz="28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信号</a:t>
            </a:r>
            <a:r>
              <a:rPr lang="zh-CN" altLang="en-US" sz="2800" b="1" dirty="0">
                <a:solidFill>
                  <a:schemeClr val="tx2"/>
                </a:solidFill>
              </a:rPr>
              <a:t>量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管程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消息</a:t>
            </a:r>
            <a:r>
              <a:rPr lang="zh-CN" altLang="en-US" sz="2800" b="1" dirty="0">
                <a:solidFill>
                  <a:schemeClr val="tx2"/>
                </a:solidFill>
              </a:rPr>
              <a:t>传递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55" name="Group 3"/>
          <p:cNvGrpSpPr/>
          <p:nvPr/>
        </p:nvGrpSpPr>
        <p:grpSpPr bwMode="auto">
          <a:xfrm>
            <a:off x="1349375" y="1797685"/>
            <a:ext cx="2895600" cy="3124200"/>
            <a:chOff x="624" y="912"/>
            <a:chExt cx="1824" cy="1968"/>
          </a:xfrm>
        </p:grpSpPr>
        <p:sp>
          <p:nvSpPr>
            <p:cNvPr id="15381" name="Rectangle 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4" y="912"/>
              <a:ext cx="1824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5382" name="Text Box 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20" y="110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(turn </a:t>
              </a:r>
              <a:r>
                <a:rPr lang="en-US" altLang="zh-CN" sz="2400" dirty="0" smtClean="0">
                  <a:solidFill>
                    <a:srgbClr val="0070C0"/>
                  </a:solidFill>
                </a:rPr>
                <a:t>!=</a:t>
              </a:r>
              <a:r>
                <a:rPr lang="en-US" altLang="zh-CN" sz="2400" dirty="0">
                  <a:solidFill>
                    <a:srgbClr val="0070C0"/>
                  </a:solidFill>
                </a:rPr>
                <a:t>0)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5383" name="Text Box 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12" y="14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5384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20" y="182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1;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5385" name="Text Box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960" y="2218"/>
              <a:ext cx="105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5386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82" y="2592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0</a:t>
              </a:r>
              <a:endParaRPr lang="en-US" altLang="zh-CN" sz="2400" baseline="-25000"/>
            </a:p>
          </p:txBody>
        </p:sp>
      </p:grpSp>
      <p:grpSp>
        <p:nvGrpSpPr>
          <p:cNvPr id="253962" name="Group 10"/>
          <p:cNvGrpSpPr/>
          <p:nvPr/>
        </p:nvGrpSpPr>
        <p:grpSpPr bwMode="auto">
          <a:xfrm>
            <a:off x="4930775" y="1797685"/>
            <a:ext cx="2895600" cy="3124200"/>
            <a:chOff x="624" y="912"/>
            <a:chExt cx="1824" cy="1968"/>
          </a:xfrm>
        </p:grpSpPr>
        <p:sp>
          <p:nvSpPr>
            <p:cNvPr id="15375" name="Rectangle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24" y="912"/>
              <a:ext cx="1824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5376" name="Text Box 1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20" y="110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(turn </a:t>
              </a:r>
              <a:r>
                <a:rPr lang="en-US" altLang="zh-CN" sz="2400" dirty="0" smtClean="0">
                  <a:solidFill>
                    <a:srgbClr val="0070C0"/>
                  </a:solidFill>
                </a:rPr>
                <a:t>!=</a:t>
              </a:r>
              <a:r>
                <a:rPr lang="en-US" altLang="zh-CN" sz="2400" dirty="0">
                  <a:solidFill>
                    <a:srgbClr val="0070C0"/>
                  </a:solidFill>
                </a:rPr>
                <a:t>1)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5377" name="Text Box 1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12" y="14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5378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20" y="182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0;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5379" name="Text Box 15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0" y="2218"/>
              <a:ext cx="105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5380" name="Rectangle 1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82" y="2592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1</a:t>
              </a:r>
              <a:endParaRPr lang="en-US" altLang="zh-CN" sz="2400" baseline="-25000"/>
            </a:p>
          </p:txBody>
        </p:sp>
      </p:grpSp>
      <p:grpSp>
        <p:nvGrpSpPr>
          <p:cNvPr id="253969" name="Group 17"/>
          <p:cNvGrpSpPr/>
          <p:nvPr/>
        </p:nvGrpSpPr>
        <p:grpSpPr bwMode="auto">
          <a:xfrm>
            <a:off x="609600" y="495617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满足互斥进入要求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48640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en-US" altLang="zh-CN" sz="2400" dirty="0" err="1">
                  <a:solidFill>
                    <a:srgbClr val="FF0000"/>
                  </a:solidFill>
                </a:rPr>
                <a:t>P</a:t>
              </a:r>
              <a:r>
                <a:rPr lang="en-US" altLang="zh-CN" sz="2400" baseline="-25000" dirty="0" err="1">
                  <a:solidFill>
                    <a:srgbClr val="FF0000"/>
                  </a:solidFill>
                </a:rPr>
                <a:t>0</a:t>
              </a:r>
              <a:r>
                <a:rPr lang="zh-CN" altLang="en-US" sz="2400" dirty="0">
                  <a:solidFill>
                    <a:srgbClr val="FF0000"/>
                  </a:solidFill>
                </a:rPr>
                <a:t>完成后不能接着再次进入，不满足</a:t>
              </a:r>
              <a:r>
                <a:rPr lang="zh-CN" altLang="en-US" sz="2400" dirty="0">
                  <a:solidFill>
                    <a:srgbClr val="FF0000"/>
                  </a:solidFill>
                </a:rPr>
                <a:t>有空让进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大家来找茬</a:t>
              </a:r>
              <a:r>
                <a:rPr lang="en-US" altLang="zh-CN" sz="2400"/>
                <a:t>----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1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3124200"/>
            <a:chOff x="912" y="2304"/>
            <a:chExt cx="3984" cy="1968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1968"/>
              <a:chOff x="912" y="2304"/>
              <a:chExt cx="1824" cy="1968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58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84" y="3054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1968"/>
              <a:chOff x="912" y="2304"/>
              <a:chExt cx="1824" cy="1968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54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329" y="3054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15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2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85060" y="408622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26125" y="410781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grpSp>
        <p:nvGrpSpPr>
          <p:cNvPr id="253969" name="Group 17"/>
          <p:cNvGrpSpPr/>
          <p:nvPr/>
        </p:nvGrpSpPr>
        <p:grpSpPr bwMode="auto">
          <a:xfrm>
            <a:off x="609600" y="495617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每个进程有自已进入临界区的</a:t>
              </a:r>
              <a:r>
                <a:rPr lang="zh-CN" altLang="en-US" sz="2400"/>
                <a:t>指示灯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48640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没有保证互斥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访问</a:t>
              </a:r>
              <a:endParaRPr lang="zh-CN" altLang="en-US" sz="2400" dirty="0" err="1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3124200"/>
            <a:chOff x="912" y="2304"/>
            <a:chExt cx="3984" cy="1968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1968"/>
              <a:chOff x="912" y="2304"/>
              <a:chExt cx="1824" cy="1968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54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39" y="3009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1968"/>
              <a:chOff x="912" y="2304"/>
              <a:chExt cx="1824" cy="1968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54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39" y="3009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85060" y="408622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非临界区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26125" y="410781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非临界区</a:t>
            </a:r>
            <a:endParaRPr lang="zh-CN" altLang="en-US" sz="24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3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69" name="Group 17"/>
          <p:cNvGrpSpPr/>
          <p:nvPr/>
        </p:nvGrpSpPr>
        <p:grpSpPr bwMode="auto">
          <a:xfrm>
            <a:off x="609600" y="509968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先阻挡后来</a:t>
              </a:r>
              <a:r>
                <a:rPr lang="zh-CN" altLang="en-US" sz="2400"/>
                <a:t>的其它进程，保证了互斥</a:t>
              </a:r>
              <a:r>
                <a:rPr lang="zh-CN" altLang="en-US" sz="2400"/>
                <a:t>进入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62991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可能引发死锁，不满足有限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等待</a:t>
              </a:r>
              <a:endParaRPr lang="zh-CN" altLang="en-US" sz="2400" dirty="0" err="1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4470400"/>
            <a:chOff x="912" y="2304"/>
            <a:chExt cx="3984" cy="2816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2816"/>
              <a:chOff x="912" y="2304"/>
              <a:chExt cx="1824" cy="2816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2487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145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70C0"/>
                    </a:solidFill>
                  </a:rPr>
                  <a:t>延迟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flag[0]=true; }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48" y="3880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416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28" y="4832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2792"/>
              <a:chOff x="912" y="2304"/>
              <a:chExt cx="1824" cy="2792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2474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145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</a:t>
                </a: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70C0"/>
                    </a:solidFill>
                    <a:sym typeface="+mn-ea"/>
                  </a:rPr>
                  <a:t>延迟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flag[1]=true; }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19" y="3835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416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9" y="480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416175" y="537273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剩余</a:t>
            </a:r>
            <a:r>
              <a:rPr lang="zh-CN" altLang="en-US" sz="2400"/>
              <a:t>部分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54370" y="5327650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4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0" y="2852420"/>
            <a:ext cx="1574800" cy="97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00000"/>
                </a:solidFill>
              </a:rPr>
              <a:t>可能引发活锁</a:t>
            </a:r>
            <a:endParaRPr lang="zh-CN" altLang="en-US" sz="24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5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4155" y="128651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(DeadLock)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两个或两个以上的进程因每个进程都在等待其它进程做完某些事情，而不能继续执行的情形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3" name="Rectangle 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7645" y="2776855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活锁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(LiveLock)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两个或两个以上的进程为响应其它进程中的变化，而持续改变自己的状态，但不做有用的工作的</a:t>
            </a:r>
            <a:r>
              <a:rPr lang="zh-CN" altLang="en-US" sz="2400" dirty="0"/>
              <a:t>情形。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Dekker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466090" y="1728470"/>
            <a:ext cx="8007985" cy="5036185"/>
            <a:chOff x="734" y="2722"/>
            <a:chExt cx="12611" cy="7931"/>
          </a:xfrm>
        </p:grpSpPr>
        <p:grpSp>
          <p:nvGrpSpPr>
            <p:cNvPr id="259076" name="Group 4"/>
            <p:cNvGrpSpPr/>
            <p:nvPr/>
          </p:nvGrpSpPr>
          <p:grpSpPr bwMode="auto">
            <a:xfrm>
              <a:off x="734" y="2748"/>
              <a:ext cx="11255" cy="7905"/>
              <a:chOff x="84" y="1248"/>
              <a:chExt cx="4502" cy="3162"/>
            </a:xfrm>
          </p:grpSpPr>
          <p:sp>
            <p:nvSpPr>
              <p:cNvPr id="19462" name="Rectangle 5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" y="1248"/>
                <a:ext cx="2403" cy="2893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0">
                    <a:solidFill>
                      <a:srgbClr val="FF0000"/>
                    </a:solidFill>
                  </a:rPr>
                  <a:t> </a:t>
                </a:r>
                <a:endParaRPr lang="en-US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463" name="Text Box 6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56" y="1329"/>
                <a:ext cx="2216" cy="174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>
                  <a:solidFill>
                    <a:srgbClr val="0070C0"/>
                  </a:solidFill>
                </a:endParaRPr>
              </a:p>
              <a:p>
                <a:pPr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while (flag[1]){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indent="457200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if(turn==1) 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 flag[0]=false;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 while(turn==1);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flag[0]=true;  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lvl="1" eaLnBrk="1" latinLnBrk="0" hangingPunct="1">
                  <a:lnSpc>
                    <a:spcPts val="22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} 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marL="0" lvl="1" eaLnBrk="1" latinLnBrk="0" hangingPunct="1">
                  <a:lnSpc>
                    <a:spcPts val="22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}</a:t>
                </a:r>
                <a:endParaRPr lang="en-US" altLang="zh-CN" sz="240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altLang="zh-CN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464" name="Text Box 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74" y="3105"/>
                <a:ext cx="10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9465" name="Text Box 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34" y="3353"/>
                <a:ext cx="2210" cy="48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latinLnBrk="0" hangingPunct="1">
                  <a:lnSpc>
                    <a:spcPts val="25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turn=1;</a:t>
                </a:r>
                <a:endParaRPr lang="en-US" altLang="zh-CN" sz="2400">
                  <a:solidFill>
                    <a:srgbClr val="0070C0"/>
                  </a:solidFill>
                </a:endParaRPr>
              </a:p>
              <a:p>
                <a:pPr marL="0" indent="0" eaLnBrk="1" latinLnBrk="0" hangingPunct="1">
                  <a:lnSpc>
                    <a:spcPts val="25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9467" name="Rectangle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44" y="4122"/>
                <a:ext cx="1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  <p:sp>
            <p:nvSpPr>
              <p:cNvPr id="19473" name="Rectangle 16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333" y="4122"/>
                <a:ext cx="1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  <p:sp>
          <p:nvSpPr>
            <p:cNvPr id="15385" name="Text Box 8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09" y="9255"/>
              <a:ext cx="2640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4" name="Rectangle 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262" y="2722"/>
              <a:ext cx="6083" cy="7233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443" y="2925"/>
              <a:ext cx="5478" cy="43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true;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while (flag[0]){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indent="457200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if(turn==0) {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 flag[1]=false;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 while(turn==0);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flag[1]=true;  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lvl="1" eaLnBrk="1" latinLnBrk="0" hangingPunct="1">
                <a:lnSpc>
                  <a:spcPts val="22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} 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marL="0" lvl="1" eaLnBrk="1" latinLnBrk="0" hangingPunct="1">
                <a:lnSpc>
                  <a:spcPts val="22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}</a:t>
              </a:r>
              <a:endParaRPr lang="en-US" altLang="zh-CN" sz="2400">
                <a:solidFill>
                  <a:srgbClr val="FF000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850" y="7365"/>
              <a:ext cx="2550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7" name="Text Box 8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388" y="7985"/>
              <a:ext cx="5545" cy="1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latinLnBrk="0" hangingPunct="1">
                <a:lnSpc>
                  <a:spcPts val="25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turn=0;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marL="0" indent="0" eaLnBrk="1" latinLnBrk="0" hangingPunct="1">
                <a:lnSpc>
                  <a:spcPts val="25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</p:grpSp>
      <p:sp>
        <p:nvSpPr>
          <p:cNvPr id="2" name="Text Box 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619750" y="5847080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授课</a:t>
            </a:r>
            <a:r>
              <a:rPr lang="zh-CN" altLang="en-US" dirty="0">
                <a:solidFill>
                  <a:schemeClr val="tx2"/>
                </a:solidFill>
              </a:rPr>
              <a:t>教师</a:t>
            </a:r>
            <a:r>
              <a:rPr lang="zh-CN" altLang="en-US">
                <a:solidFill>
                  <a:schemeClr val="tx2"/>
                </a:solidFill>
              </a:rPr>
              <a:t>：        </a:t>
            </a:r>
            <a:r>
              <a:rPr lang="zh-CN" altLang="en-US" dirty="0">
                <a:solidFill>
                  <a:schemeClr val="tx2"/>
                </a:solidFill>
              </a:rPr>
              <a:t>郑铁然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办公室地址： 哈工大综合楼6</a:t>
            </a:r>
            <a:r>
              <a:rPr lang="en-US" altLang="zh-CN" dirty="0">
                <a:solidFill>
                  <a:schemeClr val="tx2"/>
                </a:solidFill>
              </a:rPr>
              <a:t>03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办公室电话： </a:t>
            </a:r>
            <a:r>
              <a:rPr lang="en-US" altLang="zh-CN" dirty="0">
                <a:solidFill>
                  <a:schemeClr val="tx2"/>
                </a:solidFill>
              </a:rPr>
              <a:t>86417981-11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手机：            </a:t>
            </a:r>
            <a:r>
              <a:rPr lang="en-US" altLang="zh-CN" dirty="0">
                <a:solidFill>
                  <a:schemeClr val="tx2"/>
                </a:solidFill>
              </a:rPr>
              <a:t>13313655979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QQ</a:t>
            </a:r>
            <a:r>
              <a:rPr lang="zh-CN" altLang="en-US" dirty="0">
                <a:solidFill>
                  <a:schemeClr val="tx2"/>
                </a:solidFill>
              </a:rPr>
              <a:t>：              </a:t>
            </a:r>
            <a:r>
              <a:rPr lang="en-US" altLang="zh-CN" dirty="0">
                <a:solidFill>
                  <a:schemeClr val="tx2"/>
                </a:solidFill>
              </a:rPr>
              <a:t>2350562164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Email</a:t>
            </a:r>
            <a:r>
              <a:rPr lang="zh-CN" altLang="en-US" dirty="0">
                <a:solidFill>
                  <a:schemeClr val="tx2"/>
                </a:solidFill>
              </a:rPr>
              <a:t>：           </a:t>
            </a:r>
            <a:r>
              <a:rPr lang="en-US" altLang="zh-CN" dirty="0">
                <a:solidFill>
                  <a:schemeClr val="tx2"/>
                </a:solidFill>
              </a:rPr>
              <a:t>zhengtieran@hit.edu.cn</a:t>
            </a:r>
            <a:r>
              <a:rPr lang="zh-CN" altLang="en-US" dirty="0">
                <a:solidFill>
                  <a:schemeClr val="tx2"/>
                </a:solidFill>
              </a:rPr>
              <a:t>   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                          </a:t>
            </a:r>
            <a:r>
              <a:rPr lang="en-US" altLang="zh-CN" dirty="0">
                <a:solidFill>
                  <a:schemeClr val="tx2"/>
                </a:solidFill>
              </a:rPr>
              <a:t>                          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Peterson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076" name="Group 4"/>
          <p:cNvGrpSpPr/>
          <p:nvPr/>
        </p:nvGrpSpPr>
        <p:grpSpPr bwMode="auto">
          <a:xfrm>
            <a:off x="133350" y="1779270"/>
            <a:ext cx="8782050" cy="3733800"/>
            <a:chOff x="84" y="1248"/>
            <a:chExt cx="5532" cy="2352"/>
          </a:xfrm>
        </p:grpSpPr>
        <p:sp>
          <p:nvSpPr>
            <p:cNvPr id="19462" name="Rectangle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4" y="1248"/>
              <a:ext cx="2718" cy="2016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9463" name="Text Box 6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1" y="1329"/>
              <a:ext cx="2645" cy="9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flag[0] = true;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0;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while (flag[1] &amp;&amp; turn == 0) 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64" name="Text Box 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24" y="2352"/>
              <a:ext cx="10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9465" name="Text Box 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1" y="2700"/>
              <a:ext cx="2644" cy="29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flag[0]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66" name="Text Box 9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79" y="2991"/>
              <a:ext cx="102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9467" name="Rectangle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89" y="3312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0</a:t>
              </a:r>
              <a:endParaRPr lang="en-US" altLang="zh-CN" sz="2400" baseline="-25000"/>
            </a:p>
          </p:txBody>
        </p:sp>
        <p:sp>
          <p:nvSpPr>
            <p:cNvPr id="19468" name="Rectangle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98" y="1248"/>
              <a:ext cx="2718" cy="2016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9469" name="Text Box 1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25" y="1329"/>
              <a:ext cx="2645" cy="9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flag[1] = true;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turn = 1;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(flag[0] &amp;&amp; turn == 1)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9470" name="Text Box 13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03" y="2352"/>
              <a:ext cx="10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9471" name="Text Box 1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25" y="2700"/>
              <a:ext cx="2645" cy="29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72" name="Text Box 15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603" y="2991"/>
              <a:ext cx="102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9473" name="Rectangle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13" y="3312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1</a:t>
              </a:r>
              <a:endParaRPr lang="en-US" altLang="zh-CN" sz="2400" baseline="-250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9115" y="5584825"/>
            <a:ext cx="6209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满足互斥进入</a:t>
            </a:r>
            <a:endParaRPr lang="zh-CN" altLang="en-US" sz="2400" b="1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满足有空让进</a:t>
            </a:r>
            <a:endParaRPr lang="zh-CN" altLang="en-US" sz="2400" b="1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满足有限等待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多个进程</a:t>
              </a:r>
              <a:r>
                <a:rPr lang="en-US" altLang="zh-CN" sz="2400">
                  <a:solidFill>
                    <a:srgbClr val="0070C0"/>
                  </a:solidFill>
                </a:rPr>
                <a:t>--</a:t>
              </a:r>
              <a:r>
                <a:rPr lang="zh-CN" altLang="en-US" sz="2400">
                  <a:solidFill>
                    <a:srgbClr val="0070C0"/>
                  </a:solidFill>
                </a:rPr>
                <a:t>面包店算法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871855" y="5085080"/>
            <a:ext cx="7514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每个进入商店的客户都获得一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个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当前号码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，号码最小的先得到服务；号码相同时，名字靠前的先服务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22537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1951990"/>
            <a:ext cx="7239000" cy="26670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</a:rPr>
              <a:t> </a:t>
            </a:r>
            <a:endParaRPr lang="en-US" altLang="zh-CN" sz="2000" b="0">
              <a:solidFill>
                <a:srgbClr val="FF0000"/>
              </a:solidFill>
            </a:endParaRPr>
          </a:p>
        </p:txBody>
      </p:sp>
      <p:sp>
        <p:nvSpPr>
          <p:cNvPr id="22542" name="Rectangle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" y="2561590"/>
            <a:ext cx="609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进</a:t>
            </a:r>
            <a:endParaRPr lang="zh-CN" altLang="en-US" sz="24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程</a:t>
            </a:r>
            <a:endParaRPr lang="zh-CN" altLang="en-US" sz="24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endParaRPr lang="en-US" altLang="zh-CN" sz="2400" baseline="-25000"/>
          </a:p>
        </p:txBody>
      </p:sp>
      <p:sp>
        <p:nvSpPr>
          <p:cNvPr id="22538" name="Text Box 1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89025" y="1995170"/>
            <a:ext cx="7086600" cy="13849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choosing[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true; 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n-US" altLang="zh-CN" sz="2000" dirty="0">
                <a:solidFill>
                  <a:srgbClr val="000066"/>
                </a:solidFill>
              </a:rPr>
              <a:t>(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[0], …, 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[n-1])+1;</a:t>
            </a:r>
            <a:endParaRPr lang="en-US" altLang="zh-CN" sz="2000" dirty="0">
              <a:solidFill>
                <a:srgbClr val="000066"/>
              </a:solidFill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choosing[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false;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for(j=0; j&lt;n; j++)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</a:t>
            </a:r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while(choosing[j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]);</a:t>
            </a:r>
            <a:endParaRPr lang="en-US" altLang="zh-CN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((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[j] != 0) &amp;&amp; 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[j], j)&lt;(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])); }</a:t>
            </a:r>
            <a:endParaRPr lang="en-US" altLang="zh-CN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9" name="Text 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22375" y="3327083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临界区</a:t>
            </a:r>
            <a:endParaRPr lang="zh-CN" altLang="en-US" sz="2000"/>
          </a:p>
        </p:txBody>
      </p:sp>
      <p:sp>
        <p:nvSpPr>
          <p:cNvPr id="22540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89025" y="3752533"/>
            <a:ext cx="2503488" cy="406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num[i] = 0;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2541" name="Text Box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22375" y="4209733"/>
            <a:ext cx="16192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剩余</a:t>
            </a:r>
            <a:r>
              <a:rPr lang="zh-CN" altLang="en-US" sz="2000"/>
              <a:t>部分</a:t>
            </a:r>
            <a:endParaRPr lang="zh-CN" altLang="en-US" sz="2000"/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3987165" y="3851275"/>
            <a:ext cx="36855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a&lt;c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；或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a==c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b&lt;d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成立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</a:rPr>
              <a:t>实现互斥的硬件方案</a:t>
            </a:r>
            <a:endParaRPr lang="zh-CN" altLang="en-US" sz="28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信号</a:t>
            </a:r>
            <a:r>
              <a:rPr lang="zh-CN" altLang="en-US" sz="2800" b="1" dirty="0">
                <a:solidFill>
                  <a:schemeClr val="tx2"/>
                </a:solidFill>
              </a:rPr>
              <a:t>量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管程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消息</a:t>
            </a:r>
            <a:r>
              <a:rPr lang="zh-CN" altLang="en-US" sz="2800" b="1" dirty="0">
                <a:solidFill>
                  <a:schemeClr val="tx2"/>
                </a:solidFill>
              </a:rPr>
              <a:t>传递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中断禁用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回顾一下临界区的概念：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只允许一个进程进入</a:t>
            </a:r>
            <a:endParaRPr lang="zh-CN" altLang="en-US" sz="2450" b="1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可以通过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阻止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其它进程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执行（被调度）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的方法，来达到阻止它们进入临界区的目的 </a:t>
            </a:r>
            <a:endParaRPr lang="zh-CN" altLang="en-US" sz="245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怎么组织进程被调度？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altLang="zh-CN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      -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关中断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78531" name="Group 3"/>
          <p:cNvGrpSpPr/>
          <p:nvPr/>
        </p:nvGrpSpPr>
        <p:grpSpPr bwMode="auto">
          <a:xfrm>
            <a:off x="5062855" y="3389630"/>
            <a:ext cx="3429000" cy="3200400"/>
            <a:chOff x="960" y="864"/>
            <a:chExt cx="2160" cy="2016"/>
          </a:xfrm>
        </p:grpSpPr>
        <p:sp>
          <p:nvSpPr>
            <p:cNvPr id="2" name="Rectangle 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60" y="864"/>
              <a:ext cx="2160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26636" name="Text Box 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35" y="945"/>
              <a:ext cx="1845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cli();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26637" name="Text Box 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" y="1296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26638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35" y="1728"/>
              <a:ext cx="1845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sti();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26639" name="Text Box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88" y="2112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剩余区</a:t>
              </a:r>
              <a:endParaRPr lang="zh-CN" altLang="en-US" sz="2400"/>
            </a:p>
          </p:txBody>
        </p:sp>
        <p:sp>
          <p:nvSpPr>
            <p:cNvPr id="26640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248" y="2592"/>
              <a:ext cx="1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i</a:t>
              </a:r>
              <a:endParaRPr lang="en-US" altLang="zh-CN" sz="2400" baseline="-250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5605" y="4433570"/>
            <a:ext cx="4572000" cy="15297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sym typeface="Symbol" panose="05050102010706020507" pitchFamily="18" charset="2"/>
              </a:rPr>
              <a:t>让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用户开关中断</a:t>
            </a:r>
            <a:r>
              <a:rPr lang="zh-CN" altLang="en-US" sz="2400" b="1" dirty="0" smtClean="0">
                <a:solidFill>
                  <a:srgbClr val="0070C0"/>
                </a:solidFill>
                <a:sym typeface="Symbol" panose="05050102010706020507" pitchFamily="18" charset="2"/>
              </a:rPr>
              <a:t>是非常危险且不方便，代价高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；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对多处理器不适用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。</a:t>
            </a:r>
            <a:endParaRPr lang="zh-CN" altLang="en-US" sz="2400" b="1" dirty="0" smtClean="0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专用机器</a:t>
            </a:r>
            <a:r>
              <a:rPr lang="zh-CN" altLang="en-US" sz="2800" b="1" dirty="0">
                <a:solidFill>
                  <a:schemeClr val="tx1"/>
                </a:solidFill>
              </a:rPr>
              <a:t>指令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处理器的设计者提出了一些机器指令，用于保证两个动作的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原子性</a:t>
            </a:r>
            <a:endParaRPr lang="zh-CN" altLang="en-US" sz="2450" b="1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在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一个指令周期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中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完成</a:t>
            </a:r>
            <a:endParaRPr lang="zh-CN" altLang="en-US" sz="245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在指令执行过程中，其它指令访问内存将被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阻止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比较和交换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3260" y="4221480"/>
            <a:ext cx="7792085" cy="2171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compare_and_swap(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*word,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testval,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newval)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oldval = *word;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(oldval == testval) *word = newval;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oldval;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基于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比较和交换指令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的互斥方案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2780" y="2002155"/>
            <a:ext cx="5692140" cy="475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05" y="1417955"/>
            <a:ext cx="8229600" cy="3088640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exchange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1993900"/>
            <a:ext cx="7792085" cy="2171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exchange(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*register,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memory)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= *memory;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*memory = *register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*register = temp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基于</a:t>
            </a:r>
            <a:r>
              <a:rPr lang="en-US" altLang="zh-CN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exchange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的互斥方案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5820" y="1995805"/>
            <a:ext cx="5066348" cy="4774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9115" y="1635125"/>
            <a:ext cx="3914140" cy="20097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专用机器指令方法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的优点：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适用于多处理器</a:t>
            </a:r>
            <a:endParaRPr lang="zh-CN" altLang="en-US" sz="2400" b="1" dirty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简单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可支持多个临界区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684395" y="1618615"/>
            <a:ext cx="3914140" cy="20097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专用机器指令方法的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缺点：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使用了忙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等待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可能饥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饿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可能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死锁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351155" y="4498975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r>
              <a:rPr lang="zh-CN" altLang="en-US" sz="2400" dirty="0" smtClean="0">
                <a:sym typeface="+mn-ea"/>
              </a:rPr>
              <a:t>饥饿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(Starvation)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    </a:t>
            </a:r>
            <a:r>
              <a:rPr lang="zh-CN" altLang="en-US" sz="2400" dirty="0"/>
              <a:t>由于别的并发的激活的进程持久占有所需资源,使某个异步进程在可预测的时间内不能被激活</a:t>
            </a:r>
            <a:r>
              <a:rPr lang="zh-CN" altLang="en-US" sz="2400" dirty="0"/>
              <a:t>的</a:t>
            </a:r>
            <a:r>
              <a:rPr lang="zh-CN" altLang="en-US" sz="2400" dirty="0"/>
              <a:t>情形。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</a:rPr>
              <a:t>信号量</a:t>
            </a:r>
            <a:endParaRPr lang="zh-CN" altLang="en-US" sz="28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管程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消息</a:t>
            </a:r>
            <a:r>
              <a:rPr lang="zh-CN" altLang="en-US" sz="2800" b="1" dirty="0">
                <a:solidFill>
                  <a:schemeClr val="tx2"/>
                </a:solidFill>
              </a:rPr>
              <a:t>传递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</a:rPr>
              <a:t>背景</a:t>
            </a:r>
            <a:endParaRPr lang="zh-CN" altLang="en-US" sz="28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</a:t>
            </a:r>
            <a:r>
              <a:rPr lang="zh-CN" altLang="en-US" sz="2800" b="1" dirty="0">
                <a:solidFill>
                  <a:schemeClr val="tx2"/>
                </a:solidFill>
              </a:rPr>
              <a:t>的软件方案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信号</a:t>
            </a:r>
            <a:r>
              <a:rPr lang="zh-CN" altLang="en-US" sz="2800" b="1" dirty="0">
                <a:solidFill>
                  <a:schemeClr val="tx2"/>
                </a:solidFill>
              </a:rPr>
              <a:t>量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管程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消息</a:t>
            </a:r>
            <a:r>
              <a:rPr lang="zh-CN" altLang="en-US" sz="2800" b="1" dirty="0">
                <a:solidFill>
                  <a:schemeClr val="tx2"/>
                </a:solidFill>
              </a:rPr>
              <a:t>传递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335" y="2852420"/>
            <a:ext cx="8458200" cy="368998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由荷兰学者</a:t>
            </a:r>
            <a:r>
              <a:rPr lang="en-US" altLang="zh-CN" sz="2450" b="1" dirty="0" err="1">
                <a:solidFill>
                  <a:schemeClr val="tx1"/>
                </a:solidFill>
                <a:sym typeface="+mn-ea"/>
              </a:rPr>
              <a:t>Dijkstra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提出的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用于</a:t>
            </a:r>
            <a:r>
              <a:rPr lang="zh-CN" altLang="en-US" sz="24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进程间传递信号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一种特殊</a:t>
            </a:r>
            <a:r>
              <a:rPr lang="zh-CN" altLang="en-US" sz="2450" b="1" dirty="0">
                <a:solidFill>
                  <a:srgbClr val="0070C0"/>
                </a:solidFill>
                <a:sym typeface="+mn-ea"/>
              </a:rPr>
              <a:t>整型变量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5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只有三种操作：</a:t>
            </a:r>
            <a:endParaRPr lang="zh-CN" altLang="en-US" sz="24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：可以初始化成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非负数</a:t>
            </a:r>
            <a:endParaRPr lang="zh-CN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递减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原子操作，减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，若变成负数则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阻塞执行该操作的进程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，否则继续运行</a:t>
            </a:r>
            <a:endParaRPr lang="zh-CN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增加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原子操作，加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，若值小于等于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被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阻塞的进程解除阻塞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4335" y="126873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(Atomic Operation)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    </a:t>
            </a:r>
            <a:r>
              <a:rPr lang="zh-CN" altLang="en-US" sz="2400" dirty="0"/>
              <a:t>不会被进程（线程）调度机制打断的操作；这种操作一旦开始，就一直运行到结束，中间不会有任何切换。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461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98525" y="1699260"/>
          <a:ext cx="7501114" cy="5067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10715625" imgH="7239000" progId="Paint.Picture">
                  <p:embed/>
                </p:oleObj>
              </mc:Choice>
              <mc:Fallback>
                <p:oleObj name="" r:id="rId2" imgW="10715625" imgH="7239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525" y="1699260"/>
                        <a:ext cx="7501114" cy="5067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信号量原语的定义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219700" y="1988820"/>
            <a:ext cx="1234440" cy="360045"/>
          </a:xfrm>
          <a:prstGeom prst="wedgeRoundRectCallout">
            <a:avLst>
              <a:gd name="adj1" fmla="val -166718"/>
              <a:gd name="adj2" fmla="val 49470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等待队列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利用信号量实现互斥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402715" y="1772920"/>
          <a:ext cx="6640806" cy="485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9486900" imgH="6934200" progId="Paint.Picture">
                  <p:embed/>
                </p:oleObj>
              </mc:Choice>
              <mc:Fallback>
                <p:oleObj name="" r:id="rId2" imgW="9486900" imgH="6934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715" y="1772920"/>
                        <a:ext cx="6640806" cy="4854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标注 1"/>
          <p:cNvSpPr/>
          <p:nvPr>
            <p:custDataLst>
              <p:tags r:id="rId4"/>
            </p:custDataLst>
          </p:nvPr>
        </p:nvSpPr>
        <p:spPr>
          <a:xfrm>
            <a:off x="5215890" y="2996565"/>
            <a:ext cx="2299970" cy="691515"/>
          </a:xfrm>
          <a:prstGeom prst="wedgeRoundRectCallout">
            <a:avLst>
              <a:gd name="adj1" fmla="val -96493"/>
              <a:gd name="adj2" fmla="val -9967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信号量初值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只有一个进程可以进入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7795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400" b="1">
                <a:solidFill>
                  <a:srgbClr val="0070C0"/>
                </a:solidFill>
              </a:rPr>
              <a:t>A,B,C</a:t>
            </a:r>
            <a:r>
              <a:rPr lang="zh-CN" altLang="en-US" sz="2400" b="1">
                <a:solidFill>
                  <a:srgbClr val="0070C0"/>
                </a:solidFill>
              </a:rPr>
              <a:t>三个进程利用信号量</a:t>
            </a:r>
            <a:r>
              <a:rPr lang="en-US" altLang="zh-CN" sz="2400" b="1">
                <a:solidFill>
                  <a:srgbClr val="0070C0"/>
                </a:solidFill>
              </a:rPr>
              <a:t>lock</a:t>
            </a:r>
            <a:r>
              <a:rPr lang="zh-CN" altLang="en-US" sz="2400" b="1">
                <a:solidFill>
                  <a:srgbClr val="0070C0"/>
                </a:solidFill>
              </a:rPr>
              <a:t>实现互斥后的执行顺序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88720" y="1727835"/>
            <a:ext cx="7266305" cy="5060950"/>
            <a:chOff x="2324" y="2721"/>
            <a:chExt cx="11443" cy="797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custDataLst>
                <p:tags r:id="rId1"/>
              </p:custDataLst>
            </p:nvPr>
          </p:nvGraphicFramePr>
          <p:xfrm>
            <a:off x="2324" y="2901"/>
            <a:ext cx="8421" cy="7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2" imgW="7639050" imgH="7067550" progId="Paint.Picture">
                    <p:embed/>
                  </p:oleObj>
                </mc:Choice>
                <mc:Fallback>
                  <p:oleObj name="" r:id="rId2" imgW="7639050" imgH="7067550" progId="Paint.Picture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324" y="2901"/>
                          <a:ext cx="8421" cy="77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2436" y="2721"/>
              <a:ext cx="17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信号量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的队列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4557" y="2721"/>
              <a:ext cx="17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信号量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的值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8"/>
            <p:cNvGraphicFramePr/>
            <p:nvPr>
              <p:custDataLst>
                <p:tags r:id="rId6"/>
              </p:custDataLst>
            </p:nvPr>
          </p:nvGraphicFramePr>
          <p:xfrm>
            <a:off x="11622" y="2905"/>
            <a:ext cx="600" cy="4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7" imgW="381000" imgH="2543175" progId="Paint.Picture">
                    <p:embed/>
                  </p:oleObj>
                </mc:Choice>
                <mc:Fallback>
                  <p:oleObj name="" r:id="rId7" imgW="381000" imgH="2543175" progId="Paint.Picture">
                    <p:embed/>
                    <p:pic>
                      <p:nvPicPr>
                        <p:cNvPr id="0" name="图片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622" y="2905"/>
                          <a:ext cx="600" cy="4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222" y="3471"/>
              <a:ext cx="14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临界区</a:t>
              </a:r>
              <a:endParaRPr lang="zh-CN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2309" y="4801"/>
              <a:ext cx="14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正常执行</a:t>
              </a:r>
              <a:endParaRPr lang="zh-CN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283" y="5566"/>
              <a:ext cx="1294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阻塞在信号量</a:t>
              </a: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上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55638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二元信号量（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Binary 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二元信号量的值只能是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只有三种操作：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：可以初始化</a:t>
            </a:r>
            <a:r>
              <a:rPr lang="en-US" altLang="zh-CN" sz="2200" b="1" dirty="0">
                <a:sym typeface="+mn-ea"/>
              </a:rPr>
              <a:t>0</a:t>
            </a:r>
            <a:r>
              <a:rPr lang="zh-CN" altLang="en-US" sz="2200" b="1" dirty="0">
                <a:sym typeface="+mn-ea"/>
              </a:rPr>
              <a:t>或</a:t>
            </a:r>
            <a:r>
              <a:rPr lang="en-US" altLang="zh-CN" sz="2200" b="1" dirty="0">
                <a:sym typeface="+mn-ea"/>
              </a:rPr>
              <a:t>1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semwaitB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：检查信号，若值为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，则执行该操作的进程就会被阻塞，若值为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，则变为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，并继续运行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semsignalB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原子操作：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检查是否有进程在该信号上受阻，若有则受阻的进程则会被唤醒，若没有受阻的进程，则信号量的值改为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CN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非二元信号量也被称为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计数信号量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(Counting Semaphore</a:t>
            </a: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一般信号量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(General Semaphore)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互斥锁（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mutex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与二元信号量的区别：同进程解锁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二元信号量原语的定义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86815" y="1700530"/>
          <a:ext cx="6820943" cy="5040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9744075" imgH="7200900" progId="Paint.Picture">
                  <p:embed/>
                </p:oleObj>
              </mc:Choice>
              <mc:Fallback>
                <p:oleObj name="" r:id="rId2" imgW="9744075" imgH="7200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815" y="1700530"/>
                        <a:ext cx="6820943" cy="5040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强信号量（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trong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进程从阻塞队列中移出的顺序遵循先入先出（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FIFO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）策略，被阻塞时间最久的进程最先从队列释放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可以避免发生饥饿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175" y="3213735"/>
            <a:ext cx="9136380" cy="3549015"/>
            <a:chOff x="5" y="5061"/>
            <a:chExt cx="14388" cy="5589"/>
          </a:xfrm>
        </p:grpSpPr>
        <p:grpSp>
          <p:nvGrpSpPr>
            <p:cNvPr id="9" name="组合 8"/>
            <p:cNvGrpSpPr/>
            <p:nvPr/>
          </p:nvGrpSpPr>
          <p:grpSpPr>
            <a:xfrm>
              <a:off x="5" y="5061"/>
              <a:ext cx="7557" cy="5585"/>
              <a:chOff x="3734" y="5061"/>
              <a:chExt cx="7557" cy="5585"/>
            </a:xfrm>
          </p:grpSpPr>
          <p:graphicFrame>
            <p:nvGraphicFramePr>
              <p:cNvPr id="4" name="对象 3"/>
              <p:cNvGraphicFramePr>
                <a:graphicFrameLocks noChangeAspect="1"/>
              </p:cNvGraphicFramePr>
              <p:nvPr>
                <p:custDataLst>
                  <p:tags r:id="rId1"/>
                </p:custDataLst>
              </p:nvPr>
            </p:nvGraphicFramePr>
            <p:xfrm>
              <a:off x="3734" y="5061"/>
              <a:ext cx="7557" cy="5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" r:id="rId2" imgW="8724900" imgH="6448425" progId="Paint.Picture">
                      <p:embed/>
                    </p:oleObj>
                  </mc:Choice>
                  <mc:Fallback>
                    <p:oleObj name="" r:id="rId2" imgW="8724900" imgH="6448425" progId="Paint.Picture">
                      <p:embed/>
                      <p:pic>
                        <p:nvPicPr>
                          <p:cNvPr id="0" name="图片 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734" y="5061"/>
                            <a:ext cx="7557" cy="558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479" y="5172"/>
                <a:ext cx="22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ctr">
                  <a:buFont typeface="Wingdings" panose="05000000000000000000" charset="0"/>
                  <a:buNone/>
                </a:pPr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semwait</a:t>
                </a:r>
                <a:r>
                  <a:rPr lang="zh-CN" altLang="en-US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lang="zh-CN" altLang="en-US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超时</a:t>
                </a:r>
                <a:endPara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566" y="7067"/>
                <a:ext cx="22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ctr">
                  <a:buFont typeface="Wingdings" panose="05000000000000000000" charset="0"/>
                  <a:buNone/>
                </a:pPr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semwait</a:t>
                </a:r>
                <a:endPara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653" y="8962"/>
                <a:ext cx="22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ctr">
                  <a:buFont typeface="Wingdings" panose="05000000000000000000" charset="0"/>
                  <a:buNone/>
                </a:pPr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semsignal</a:t>
                </a:r>
                <a:endPara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427" y="5061"/>
              <a:ext cx="6966" cy="1790"/>
              <a:chOff x="7427" y="5061"/>
              <a:chExt cx="6966" cy="1790"/>
            </a:xfrm>
          </p:grpSpPr>
          <p:pic>
            <p:nvPicPr>
              <p:cNvPr id="2" name="图片 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7427" y="5061"/>
                <a:ext cx="6966" cy="1791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993" y="5174"/>
                <a:ext cx="22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ctr">
                  <a:buFont typeface="Wingdings" panose="05000000000000000000" charset="0"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超时</a:t>
                </a:r>
                <a:endPara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539" y="6852"/>
              <a:ext cx="6744" cy="1654"/>
              <a:chOff x="7539" y="6852"/>
              <a:chExt cx="6744" cy="1654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7539" y="6852"/>
                <a:ext cx="6745" cy="1655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993" y="6987"/>
                <a:ext cx="22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ctr">
                  <a:buFont typeface="Wingdings" panose="05000000000000000000" charset="0"/>
                  <a:buNone/>
                </a:pPr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semwait</a:t>
                </a:r>
                <a:endPara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614" y="8688"/>
              <a:ext cx="6670" cy="1962"/>
              <a:chOff x="7614" y="8688"/>
              <a:chExt cx="6670" cy="196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0815" y="8688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815" y="8888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7614" y="9088"/>
                <a:ext cx="6670" cy="15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生产者消费者问题的解决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一个或多个生产者，一个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消费者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先假定缓冲区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无限长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在任一时刻只有一个主体（生产者或消费者）可访问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缓冲区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缓冲区为空时，消费者应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2852420"/>
            <a:ext cx="3958590" cy="20840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92090" y="4076700"/>
            <a:ext cx="1915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蓝色的部分为已占用的缓冲区</a:t>
            </a:r>
            <a:endParaRPr lang="zh-CN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使用二元信号量解决无限缓冲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区生产者消费者问题的一种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正确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么？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885" y="1236345"/>
            <a:ext cx="5464756" cy="5611273"/>
          </a:xfrm>
          <a:prstGeom prst="rect">
            <a:avLst/>
          </a:prstGeom>
        </p:spPr>
      </p:pic>
      <p:sp>
        <p:nvSpPr>
          <p:cNvPr id="2" name="圆角矩形标注 1"/>
          <p:cNvSpPr/>
          <p:nvPr>
            <p:custDataLst>
              <p:tags r:id="rId9"/>
            </p:custDataLst>
          </p:nvPr>
        </p:nvSpPr>
        <p:spPr>
          <a:xfrm>
            <a:off x="6588125" y="3696335"/>
            <a:ext cx="1524000" cy="691515"/>
          </a:xfrm>
          <a:prstGeom prst="wedgeRoundRectCallout">
            <a:avLst>
              <a:gd name="adj1" fmla="val -37666"/>
              <a:gd name="adj2" fmla="val 176905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delay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2" grpId="0" bldLvl="0" animBg="1"/>
      <p:bldP spid="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55395" y="1339850"/>
            <a:ext cx="6920865" cy="5273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引入进程和线程后，实现了任务的并发</a:t>
            </a:r>
            <a:r>
              <a:rPr lang="zh-CN" altLang="en-US" sz="2800" b="1" dirty="0">
                <a:solidFill>
                  <a:schemeClr val="tx1"/>
                </a:solidFill>
              </a:rPr>
              <a:t>执行，提高了资源的利用率和系统的吞吐量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进程（线程）的异步性，也造成</a:t>
            </a:r>
            <a:r>
              <a:rPr lang="zh-CN" altLang="en-US" sz="2800" b="1" dirty="0">
                <a:solidFill>
                  <a:schemeClr val="tx1"/>
                </a:solidFill>
              </a:rPr>
              <a:t>了混乱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进程（</a:t>
            </a:r>
            <a:r>
              <a:rPr lang="zh-CN" altLang="en-US" sz="2800" b="1" dirty="0">
                <a:solidFill>
                  <a:schemeClr val="tx1"/>
                </a:solidFill>
              </a:rPr>
              <a:t>线程）间存在着相互制约的</a:t>
            </a:r>
            <a:r>
              <a:rPr lang="zh-CN" altLang="en-US" sz="2800" b="1" dirty="0">
                <a:solidFill>
                  <a:schemeClr val="tx1"/>
                </a:solidFill>
              </a:rPr>
              <a:t>关系：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</a:rPr>
              <a:t>间接制约关系：</a:t>
            </a:r>
            <a:r>
              <a:rPr lang="zh-CN" altLang="en-US" sz="2450" b="1" dirty="0">
                <a:solidFill>
                  <a:srgbClr val="C00000"/>
                </a:solidFill>
              </a:rPr>
              <a:t>竞争资源</a:t>
            </a:r>
            <a:endParaRPr lang="zh-CN" altLang="en-US" sz="245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</a:rPr>
              <a:t>直接制约关系：</a:t>
            </a:r>
            <a:r>
              <a:rPr lang="zh-CN" altLang="en-US" sz="2450" b="1" dirty="0">
                <a:solidFill>
                  <a:srgbClr val="C00000"/>
                </a:solidFill>
              </a:rPr>
              <a:t>合作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ym typeface="+mn-ea"/>
              </a:rPr>
              <a:t>进程间</a:t>
            </a:r>
            <a:r>
              <a:rPr lang="zh-CN" altLang="en-US" sz="2800" b="1" dirty="0">
                <a:solidFill>
                  <a:srgbClr val="C00000"/>
                </a:solidFill>
                <a:sym typeface="+mn-ea"/>
              </a:rPr>
              <a:t>的同步</a:t>
            </a:r>
            <a:r>
              <a:rPr lang="zh-CN" altLang="en-US" sz="2800" b="1" dirty="0">
                <a:sym typeface="+mn-ea"/>
              </a:rPr>
              <a:t>：</a:t>
            </a:r>
            <a:r>
              <a:rPr lang="zh-CN" altLang="en-US" sz="2800" b="1" dirty="0">
                <a:solidFill>
                  <a:schemeClr val="tx1"/>
                </a:solidFill>
              </a:rPr>
              <a:t>对多个相关进程在执行次序上进行协调，以使并发执行的诸进程之间能有效地共享资源和相互合作，从而使程序的执行具有可再现性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使用二元信号量解决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解决无限缓冲区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生产者消费者问题的正确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040" y="1196340"/>
            <a:ext cx="5110505" cy="561822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995420" y="498600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>
            <p:custDataLst>
              <p:tags r:id="rId9"/>
            </p:custDataLst>
          </p:nvPr>
        </p:nvSpPr>
        <p:spPr>
          <a:xfrm>
            <a:off x="3995420" y="546120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解决无限缓冲区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675" y="1174750"/>
            <a:ext cx="4825175" cy="5611273"/>
          </a:xfrm>
          <a:prstGeom prst="rect">
            <a:avLst/>
          </a:prstGeom>
        </p:spPr>
      </p:pic>
      <p:sp>
        <p:nvSpPr>
          <p:cNvPr id="2" name="圆角矩形标注 1"/>
          <p:cNvSpPr/>
          <p:nvPr>
            <p:custDataLst>
              <p:tags r:id="rId9"/>
            </p:custDataLst>
          </p:nvPr>
        </p:nvSpPr>
        <p:spPr>
          <a:xfrm>
            <a:off x="6300470" y="3284855"/>
            <a:ext cx="1243965" cy="691515"/>
          </a:xfrm>
          <a:prstGeom prst="wedgeRoundRectCallout">
            <a:avLst>
              <a:gd name="adj1" fmla="val -72250"/>
              <a:gd name="adj2" fmla="val 112626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解决有限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循环缓冲区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为什么不会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死锁？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675" y="1267460"/>
            <a:ext cx="5082733" cy="5569553"/>
          </a:xfrm>
          <a:prstGeom prst="rect">
            <a:avLst/>
          </a:prstGeom>
        </p:spPr>
      </p:pic>
      <p:sp>
        <p:nvSpPr>
          <p:cNvPr id="3" name="圆角矩形标注 2"/>
          <p:cNvSpPr/>
          <p:nvPr>
            <p:custDataLst>
              <p:tags r:id="rId9"/>
            </p:custDataLst>
          </p:nvPr>
        </p:nvSpPr>
        <p:spPr>
          <a:xfrm>
            <a:off x="6372225" y="2060575"/>
            <a:ext cx="1243965" cy="691515"/>
          </a:xfrm>
          <a:prstGeom prst="wedgeRoundRectCallout">
            <a:avLst>
              <a:gd name="adj1" fmla="val -95227"/>
              <a:gd name="adj2" fmla="val 46510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343900" cy="4977765"/>
          </a:xfrm>
        </p:spPr>
        <p:txBody>
          <a:bodyPr/>
          <a:p>
            <a:pPr marL="171450" lvl="1" indent="-4572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原子操作的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实现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硬件或固件实现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软件实现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Dekker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算法或</a:t>
            </a: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Peterson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算法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28600" lvl="2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</a:t>
            </a: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compare&amp;swap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指令实现</a:t>
            </a: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使用中断实现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87450" y="2924810"/>
            <a:ext cx="7114222" cy="389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</a:rPr>
              <a:t>管程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消息</a:t>
            </a:r>
            <a:r>
              <a:rPr lang="zh-CN" altLang="en-US" sz="2800" b="1" dirty="0">
                <a:solidFill>
                  <a:schemeClr val="tx2"/>
                </a:solidFill>
              </a:rPr>
              <a:t>传递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一种程序设计语言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结构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由一个或多个过程，一个初始化序列和局部数据组成的软件模块，主要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特点：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局部数据变量只能被管程的过程访问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进程通过调用管程的一个过程来进入管程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任何时候，只能有一个进程在管程中执行，调用管程的其它进程都被阻塞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95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管程通过使用</a:t>
            </a:r>
            <a:r>
              <a:rPr lang="zh-CN" altLang="en-US" sz="219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条件变量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来支持同步，这些条件变量包含在管程中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cwait(C), 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调用者阻塞在条件</a:t>
            </a: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上，且管程可被其它进程使用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csignal(C), 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恢复阻塞在</a:t>
            </a: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上的进程中的一个执行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管程的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结构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23665" y="1196340"/>
            <a:ext cx="3931920" cy="544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935480"/>
            <a:ext cx="7626667" cy="492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91230" y="478800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管程的过程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0000" y="324000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管程的过程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4935" y="2132965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定义管程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6010" y="249301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管程的局部</a:t>
            </a:r>
            <a:r>
              <a:rPr lang="zh-CN" altLang="en-US" sz="1400">
                <a:solidFill>
                  <a:srgbClr val="FF0000"/>
                </a:solidFill>
              </a:rPr>
              <a:t>数据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4235" y="2772000"/>
            <a:ext cx="1591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条件</a:t>
            </a:r>
            <a:r>
              <a:rPr lang="zh-CN" altLang="en-US" sz="1400">
                <a:solidFill>
                  <a:srgbClr val="FF0000"/>
                </a:solidFill>
              </a:rPr>
              <a:t>变量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所有同步机制都被限制在管程内部，因此不但易于验证同步的正确性，而且易于检测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出错误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3930" y="1772920"/>
            <a:ext cx="7216140" cy="3543300"/>
          </a:xfrm>
          <a:prstGeom prst="rect">
            <a:avLst/>
          </a:prstGeom>
        </p:spPr>
      </p:pic>
      <p:sp>
        <p:nvSpPr>
          <p:cNvPr id="4" name="右箭头 3"/>
          <p:cNvSpPr/>
          <p:nvPr>
            <p:custDataLst>
              <p:tags r:id="rId3"/>
            </p:custDataLst>
          </p:nvPr>
        </p:nvSpPr>
        <p:spPr>
          <a:xfrm>
            <a:off x="1115060" y="2780645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>
            <p:custDataLst>
              <p:tags r:id="rId4"/>
            </p:custDataLst>
          </p:nvPr>
        </p:nvSpPr>
        <p:spPr>
          <a:xfrm>
            <a:off x="1152000" y="393339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</a:rPr>
              <a:t>消息传递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读者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写者</a:t>
            </a:r>
            <a:r>
              <a:rPr lang="zh-CN" altLang="en-US" sz="2800" b="1" dirty="0">
                <a:solidFill>
                  <a:schemeClr val="tx2"/>
                </a:solidFill>
              </a:rPr>
              <a:t>问题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9575" y="1147763"/>
            <a:ext cx="43148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进程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线程为什么要同步？</a:t>
            </a:r>
            <a:endParaRPr kumimoji="1" lang="zh-CN" altLang="en-US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4504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63" y="3124200"/>
            <a:ext cx="4114800" cy="63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想一想打印工作过程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34505" name="Group 9"/>
          <p:cNvGrpSpPr/>
          <p:nvPr/>
        </p:nvGrpSpPr>
        <p:grpSpPr bwMode="auto">
          <a:xfrm>
            <a:off x="5181600" y="1739265"/>
            <a:ext cx="3962400" cy="4724400"/>
            <a:chOff x="3264" y="816"/>
            <a:chExt cx="2496" cy="2976"/>
          </a:xfrm>
        </p:grpSpPr>
        <p:sp>
          <p:nvSpPr>
            <p:cNvPr id="6167" name="Rectangle 1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080" y="816"/>
              <a:ext cx="16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000066"/>
                  </a:solidFill>
                </a:rPr>
                <a:t>待</a:t>
              </a:r>
              <a:r>
                <a:rPr lang="zh-CN" altLang="en-US" sz="2400" dirty="0">
                  <a:solidFill>
                    <a:srgbClr val="000066"/>
                  </a:solidFill>
                </a:rPr>
                <a:t>打印文件队列</a:t>
              </a:r>
              <a:endParaRPr lang="zh-CN" altLang="en-US" sz="2400" dirty="0">
                <a:solidFill>
                  <a:srgbClr val="000066"/>
                </a:solidFill>
              </a:endParaRPr>
            </a:p>
          </p:txBody>
        </p:sp>
        <p:sp>
          <p:nvSpPr>
            <p:cNvPr id="6168" name="Rectangle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88" y="1248"/>
              <a:ext cx="720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out = 4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6169" name="Line 1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4656" y="1152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Line 1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5328" y="1152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Text Box 1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656" y="1866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m.doc</a:t>
              </a:r>
              <a:endParaRPr lang="en-US" altLang="zh-CN" sz="2000"/>
            </a:p>
          </p:txBody>
        </p:sp>
        <p:sp>
          <p:nvSpPr>
            <p:cNvPr id="6172" name="Text Box 15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56" y="2144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prog.c</a:t>
              </a:r>
              <a:endParaRPr lang="en-US" altLang="zh-CN" sz="2000"/>
            </a:p>
          </p:txBody>
        </p:sp>
        <p:sp>
          <p:nvSpPr>
            <p:cNvPr id="6173" name="Text Box 16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848" y="1440"/>
              <a:ext cx="38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/>
                <a:t>…</a:t>
              </a:r>
              <a:endParaRPr lang="en-US" altLang="zh-CN"/>
            </a:p>
          </p:txBody>
        </p:sp>
        <p:sp>
          <p:nvSpPr>
            <p:cNvPr id="6174" name="Text Box 17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656" y="2688"/>
              <a:ext cx="672" cy="2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6175" name="Text Box 18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656" y="2948"/>
              <a:ext cx="672" cy="2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6176" name="Text Box 19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656" y="2420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w.pdf</a:t>
              </a:r>
              <a:endParaRPr lang="en-US" altLang="zh-CN" sz="2000"/>
            </a:p>
          </p:txBody>
        </p:sp>
        <p:sp>
          <p:nvSpPr>
            <p:cNvPr id="6177" name="Text Box 2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848" y="3360"/>
              <a:ext cx="38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/>
                <a:t>…</a:t>
              </a:r>
              <a:endParaRPr lang="en-US" altLang="zh-CN"/>
            </a:p>
          </p:txBody>
        </p:sp>
        <p:sp>
          <p:nvSpPr>
            <p:cNvPr id="6178" name="Text Box 2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28" y="187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4</a:t>
              </a:r>
              <a:endParaRPr lang="en-US" altLang="zh-CN" sz="2400"/>
            </a:p>
          </p:txBody>
        </p:sp>
        <p:sp>
          <p:nvSpPr>
            <p:cNvPr id="6179" name="Text Box 2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328" y="214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5</a:t>
              </a:r>
              <a:endParaRPr lang="en-US" altLang="zh-CN" sz="2400"/>
            </a:p>
          </p:txBody>
        </p:sp>
        <p:sp>
          <p:nvSpPr>
            <p:cNvPr id="6180" name="Text Box 2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328" y="240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6</a:t>
              </a:r>
              <a:endParaRPr lang="en-US" altLang="zh-CN" sz="2400"/>
            </a:p>
          </p:txBody>
        </p:sp>
        <p:sp>
          <p:nvSpPr>
            <p:cNvPr id="6181" name="Text Box 24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328" y="26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7</a:t>
              </a:r>
              <a:endParaRPr lang="en-US" altLang="zh-CN" sz="2400"/>
            </a:p>
          </p:txBody>
        </p:sp>
        <p:sp>
          <p:nvSpPr>
            <p:cNvPr id="6182" name="Rectangle 2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888" y="3408"/>
              <a:ext cx="720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in = 7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6183" name="Oval 2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64" y="2352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4" name="Text Box 27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456" y="241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1</a:t>
              </a:r>
              <a:endParaRPr lang="en-US" altLang="zh-CN" sz="2400"/>
            </a:p>
          </p:txBody>
        </p:sp>
        <p:sp>
          <p:nvSpPr>
            <p:cNvPr id="6185" name="Oval 2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264" y="2880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6" name="Text Box 29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456" y="295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2</a:t>
              </a:r>
              <a:endParaRPr lang="en-US" altLang="zh-CN" sz="2400"/>
            </a:p>
          </p:txBody>
        </p:sp>
        <p:sp>
          <p:nvSpPr>
            <p:cNvPr id="6187" name="AutoShape 3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1181233">
              <a:off x="4119" y="2926"/>
              <a:ext cx="477" cy="48"/>
            </a:xfrm>
            <a:prstGeom prst="rightArrow">
              <a:avLst>
                <a:gd name="adj1" fmla="val 50000"/>
                <a:gd name="adj2" fmla="val 248438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8" name="Oval 3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70" y="1536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9" name="Text Box 3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291" y="1602"/>
              <a:ext cx="10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打印进程</a:t>
              </a:r>
              <a:endParaRPr lang="zh-CN" altLang="en-US" sz="2400"/>
            </a:p>
          </p:txBody>
        </p:sp>
        <p:sp>
          <p:nvSpPr>
            <p:cNvPr id="6190" name="AutoShape 3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 rot="-9614010">
              <a:off x="4131" y="1840"/>
              <a:ext cx="489" cy="53"/>
            </a:xfrm>
            <a:prstGeom prst="rightArrow">
              <a:avLst>
                <a:gd name="adj1" fmla="val 50000"/>
                <a:gd name="adj2" fmla="val 230660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1" name="AutoShape 34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 rot="1259333">
              <a:off x="4128" y="2688"/>
              <a:ext cx="477" cy="48"/>
            </a:xfrm>
            <a:prstGeom prst="rightArrow">
              <a:avLst>
                <a:gd name="adj1" fmla="val 50000"/>
                <a:gd name="adj2" fmla="val 248438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234531" name="Group 35"/>
          <p:cNvGrpSpPr/>
          <p:nvPr/>
        </p:nvGrpSpPr>
        <p:grpSpPr bwMode="auto">
          <a:xfrm>
            <a:off x="669924" y="3581400"/>
            <a:ext cx="7178675" cy="608013"/>
            <a:chOff x="571" y="1684"/>
            <a:chExt cx="3941" cy="383"/>
          </a:xfrm>
        </p:grpSpPr>
        <p:sp>
          <p:nvSpPr>
            <p:cNvPr id="6165" name="Rectangle 3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71" y="1684"/>
              <a:ext cx="3941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400" dirty="0"/>
                <a:t>进程提交打印</a:t>
              </a:r>
              <a:r>
                <a:rPr lang="zh-CN" altLang="en-US" sz="2400" dirty="0" smtClean="0"/>
                <a:t>任务（其他欲提交进程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等待</a:t>
              </a:r>
              <a:r>
                <a:rPr lang="zh-CN" altLang="en-US" sz="2400" dirty="0" smtClean="0"/>
                <a:t>）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6" name="Picture 37" descr="j0115835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34" name="Group 38"/>
          <p:cNvGrpSpPr/>
          <p:nvPr/>
        </p:nvGrpSpPr>
        <p:grpSpPr bwMode="auto">
          <a:xfrm>
            <a:off x="677863" y="4038600"/>
            <a:ext cx="6256337" cy="546100"/>
            <a:chOff x="571" y="1684"/>
            <a:chExt cx="3941" cy="344"/>
          </a:xfrm>
        </p:grpSpPr>
        <p:sp>
          <p:nvSpPr>
            <p:cNvPr id="6163" name="Rectangle 39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71" y="1684"/>
              <a:ext cx="3941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/>
                <a:t>进程去</a:t>
              </a:r>
              <a:r>
                <a:rPr lang="zh-CN" altLang="en-US" sz="2400" dirty="0">
                  <a:solidFill>
                    <a:srgbClr val="FF0000"/>
                  </a:solidFill>
                </a:rPr>
                <a:t>做其它工作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4" name="Picture 40" descr="j0115835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37" name="Group 41"/>
          <p:cNvGrpSpPr/>
          <p:nvPr/>
        </p:nvGrpSpPr>
        <p:grpSpPr bwMode="auto">
          <a:xfrm>
            <a:off x="677863" y="4495800"/>
            <a:ext cx="6256337" cy="603250"/>
            <a:chOff x="571" y="1684"/>
            <a:chExt cx="3941" cy="380"/>
          </a:xfrm>
        </p:grpSpPr>
        <p:sp>
          <p:nvSpPr>
            <p:cNvPr id="6161" name="Rectangle 42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打印任务被放进打印队列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2" name="Picture 43" descr="j0115835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40" name="Group 44"/>
          <p:cNvGrpSpPr/>
          <p:nvPr/>
        </p:nvGrpSpPr>
        <p:grpSpPr bwMode="auto">
          <a:xfrm>
            <a:off x="677863" y="4953000"/>
            <a:ext cx="6256337" cy="546100"/>
            <a:chOff x="571" y="1684"/>
            <a:chExt cx="3941" cy="344"/>
          </a:xfrm>
        </p:grpSpPr>
        <p:sp>
          <p:nvSpPr>
            <p:cNvPr id="6159" name="Rectangle 45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571" y="1684"/>
              <a:ext cx="3941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打印进程</a:t>
              </a:r>
              <a:r>
                <a:rPr lang="zh-CN" altLang="en-US" sz="2400" dirty="0">
                  <a:solidFill>
                    <a:srgbClr val="FF0000"/>
                  </a:solidFill>
                </a:rPr>
                <a:t>从队列中取出任务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0" name="Picture 46" descr="j0115835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43" name="Group 47"/>
          <p:cNvGrpSpPr/>
          <p:nvPr/>
        </p:nvGrpSpPr>
        <p:grpSpPr bwMode="auto">
          <a:xfrm>
            <a:off x="677863" y="5410200"/>
            <a:ext cx="6256337" cy="603250"/>
            <a:chOff x="571" y="1684"/>
            <a:chExt cx="3941" cy="380"/>
          </a:xfrm>
        </p:grpSpPr>
        <p:sp>
          <p:nvSpPr>
            <p:cNvPr id="6157" name="Rectangle 4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打印进程控制打印机打印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58" name="Picture 49" descr="j0115835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4546" name="Rectangle 50"/>
          <p:cNvSpPr>
            <a:spLocks noChangeArrowheads="1"/>
          </p:cNvSpPr>
          <p:nvPr/>
        </p:nvSpPr>
        <p:spPr bwMode="auto">
          <a:xfrm>
            <a:off x="457200" y="6134100"/>
            <a:ext cx="5829935" cy="38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这是一个典型的</a:t>
            </a:r>
            <a:r>
              <a:rPr kumimoji="1" lang="zh-CN" altLang="en-US" sz="2400">
                <a:solidFill>
                  <a:srgbClr val="CC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“</a:t>
            </a:r>
            <a:r>
              <a:rPr kumimoji="1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r>
              <a:rPr kumimoji="1" lang="zh-CN" altLang="en-US" sz="2400">
                <a:solidFill>
                  <a:srgbClr val="CC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”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问题！</a:t>
            </a:r>
            <a:endParaRPr kumimoji="1" lang="zh-CN" altLang="en-US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56" name="Rectangle 51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457200" y="1600200"/>
            <a:ext cx="570801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多个进程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线程共同完成一个任务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!!!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在合作过程中，除了</a:t>
            </a:r>
            <a:r>
              <a:rPr lang="zh-CN" altLang="en-US" sz="2400" dirty="0">
                <a:ea typeface="楷体_GB2312" pitchFamily="49" charset="-122"/>
              </a:rPr>
              <a:t>“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并行</a:t>
            </a:r>
            <a:r>
              <a:rPr lang="zh-CN" altLang="en-US" sz="2400" dirty="0">
                <a:ea typeface="楷体_GB2312" pitchFamily="49" charset="-122"/>
              </a:rPr>
              <a:t>”的工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作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indent="0"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之外，还经常出现相互等待的</a:t>
            </a:r>
            <a:r>
              <a:rPr lang="zh-CN" altLang="en-US" sz="2400" dirty="0">
                <a:ea typeface="楷体_GB2312" pitchFamily="49" charset="-122"/>
              </a:rPr>
              <a:t>“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协作</a:t>
            </a:r>
            <a:r>
              <a:rPr lang="zh-CN" altLang="en-US" sz="2400" dirty="0">
                <a:ea typeface="楷体_GB2312" pitchFamily="49" charset="-122"/>
              </a:rPr>
              <a:t>”</a:t>
            </a:r>
            <a:endParaRPr lang="zh-CN" altLang="en-US" sz="2400" dirty="0">
              <a:ea typeface="楷体_GB2312" pitchFamily="49" charset="-122"/>
            </a:endParaRPr>
          </a:p>
          <a:p>
            <a:pPr indent="0"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</a:rPr>
              <a:t> </a:t>
            </a:r>
            <a:r>
              <a:rPr lang="en-US" altLang="zh-CN" sz="2400" dirty="0"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过程。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4" grpId="0" bldLvl="0" animBg="1"/>
      <p:bldP spid="23454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消息传递的原语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rgbClr val="0070C0"/>
                </a:solidFill>
                <a:sym typeface="+mn-ea"/>
              </a:rPr>
              <a:t>发送消息</a:t>
            </a:r>
            <a:r>
              <a:rPr lang="en-US" altLang="zh-CN" sz="2200" b="1" dirty="0">
                <a:solidFill>
                  <a:srgbClr val="0070C0"/>
                </a:solidFill>
                <a:sym typeface="+mn-ea"/>
              </a:rPr>
              <a:t> send(destination, message)</a:t>
            </a:r>
            <a:endParaRPr lang="en-US" altLang="zh-CN" sz="22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rgbClr val="0070C0"/>
                </a:solidFill>
                <a:sym typeface="+mn-ea"/>
              </a:rPr>
              <a:t>接收消息</a:t>
            </a:r>
            <a:r>
              <a:rPr lang="en-US" altLang="zh-CN" sz="2200" b="1" dirty="0">
                <a:solidFill>
                  <a:srgbClr val="0070C0"/>
                </a:solidFill>
                <a:sym typeface="+mn-ea"/>
              </a:rPr>
              <a:t>recieve(source, message)</a:t>
            </a:r>
            <a:endParaRPr lang="en-US" altLang="zh-CN" sz="2200" b="1" dirty="0">
              <a:solidFill>
                <a:srgbClr val="0070C0"/>
              </a:solidFill>
              <a:sym typeface="+mn-ea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同步机制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 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寻址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模式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直接寻址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间接寻址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间接的进程通信方式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979295" y="3571875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一对一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939790" y="3571875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多对一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034540" y="592328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一对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995035" y="592328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多对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36320" y="1835785"/>
            <a:ext cx="7230745" cy="4313555"/>
            <a:chOff x="1632" y="2891"/>
            <a:chExt cx="11387" cy="6793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43" y="3132"/>
              <a:ext cx="11376" cy="655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32" y="2891"/>
              <a:ext cx="11351" cy="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使用消息的互斥方案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send,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recieve 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115" y="2348865"/>
            <a:ext cx="8152924" cy="4252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使用消息解决有界缓冲区的生产者消费者问题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send,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recieve 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515" y="2348865"/>
            <a:ext cx="5624703" cy="4475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读者</a:t>
            </a:r>
            <a:r>
              <a:rPr lang="en-US" altLang="zh-CN" sz="2800" b="1" dirty="0">
                <a:solidFill>
                  <a:srgbClr val="0070C0"/>
                </a:solidFill>
              </a:rPr>
              <a:t>/</a:t>
            </a:r>
            <a:r>
              <a:rPr lang="zh-CN" altLang="en-US" sz="2800" b="1" dirty="0">
                <a:solidFill>
                  <a:srgbClr val="0070C0"/>
                </a:solidFill>
              </a:rPr>
              <a:t>写者问题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问题描述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任意数量的读进程</a:t>
            </a:r>
            <a:r>
              <a:rPr lang="en-US" altLang="zh-CN" sz="2400" b="1" dirty="0">
                <a:solidFill>
                  <a:srgbClr val="0070C0"/>
                </a:solidFill>
                <a:sym typeface="+mn-ea"/>
              </a:rPr>
              <a:t>(reader)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可以同时读取共享数据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一次只有一个写进程</a:t>
            </a:r>
            <a:r>
              <a:rPr lang="en-US" altLang="zh-CN" sz="2400" b="1" dirty="0">
                <a:solidFill>
                  <a:srgbClr val="0070C0"/>
                </a:solidFill>
                <a:sym typeface="+mn-ea"/>
              </a:rPr>
              <a:t>(writer)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可以修改共享数据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若一个写进程正在修改数据区，则禁止任何读进程读取共享数据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0" algn="l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SzTx/>
              <a:buFont typeface="Wingdings" panose="05000000000000000000" charset="0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与一般互斥问题不同，多个读进程可以同时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读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algn="l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SzTx/>
              <a:buFont typeface="Wingdings" panose="05000000000000000000" charset="0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与生产者消费者问题不同，不需要调整队列指针，写进程不需要判断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是否队列已满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，读进程不需要判断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是否队列已空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读者优先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11730" y="1341120"/>
            <a:ext cx="6560344" cy="5438299"/>
          </a:xfrm>
          <a:prstGeom prst="rect">
            <a:avLst/>
          </a:prstGeom>
        </p:spPr>
      </p:pic>
      <p:sp>
        <p:nvSpPr>
          <p:cNvPr id="3" name="波形 2"/>
          <p:cNvSpPr/>
          <p:nvPr/>
        </p:nvSpPr>
        <p:spPr>
          <a:xfrm>
            <a:off x="5868035" y="3717290"/>
            <a:ext cx="1821180" cy="1296035"/>
          </a:xfrm>
          <a:prstGeom prst="wave">
            <a:avLst/>
          </a:prstGeom>
          <a:solidFill>
            <a:schemeClr val="bg1">
              <a:lumMod val="75000"/>
            </a:schemeClr>
          </a:solidFill>
          <a:ln w="9525" cap="flat" cmpd="thickThin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为什么被称为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读者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优先？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写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者优先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0020" y="189865"/>
            <a:ext cx="6060186" cy="6705600"/>
          </a:xfrm>
          <a:prstGeom prst="rect">
            <a:avLst/>
          </a:prstGeom>
        </p:spPr>
      </p:pic>
      <p:sp>
        <p:nvSpPr>
          <p:cNvPr id="6" name="圆角矩形标注 5"/>
          <p:cNvSpPr/>
          <p:nvPr>
            <p:custDataLst>
              <p:tags r:id="rId3"/>
            </p:custDataLst>
          </p:nvPr>
        </p:nvSpPr>
        <p:spPr>
          <a:xfrm>
            <a:off x="6299835" y="764540"/>
            <a:ext cx="1243965" cy="691515"/>
          </a:xfrm>
          <a:prstGeom prst="wedgeRoundRectCallout">
            <a:avLst>
              <a:gd name="adj1" fmla="val -215492"/>
              <a:gd name="adj2" fmla="val -169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作用？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标注 6"/>
          <p:cNvSpPr/>
          <p:nvPr>
            <p:custDataLst>
              <p:tags r:id="rId4"/>
            </p:custDataLst>
          </p:nvPr>
        </p:nvSpPr>
        <p:spPr>
          <a:xfrm>
            <a:off x="6903720" y="4004945"/>
            <a:ext cx="1504315" cy="691515"/>
          </a:xfrm>
          <a:prstGeom prst="wedgeRoundRectCallout">
            <a:avLst>
              <a:gd name="adj1" fmla="val -109012"/>
              <a:gd name="adj2" fmla="val 14035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rsem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17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295400"/>
            <a:ext cx="3276600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2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371600"/>
            <a:ext cx="5334000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#define BUFFER_SIZE 10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typedef struct {  . . . } item;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item buffer[BUFFER_SIZE];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int in = out =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</a:t>
            </a:r>
            <a:r>
              <a:rPr lang="en-US" altLang="zh-CN" sz="2000" b="0">
                <a:latin typeface="Tahoma" panose="020B0604030504040204" pitchFamily="34" charset="0"/>
              </a:rPr>
              <a:t> = 0;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95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共享数据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7174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" y="3581400"/>
            <a:ext cx="4343400" cy="243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5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3582988"/>
            <a:ext cx="4191000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BUFFER_SIZE)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  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仓库已满，等待消费*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 b="0">
                <a:latin typeface="Tahoma" panose="020B0604030504040204" pitchFamily="34" charset="0"/>
              </a:rPr>
              <a:t> 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buffer[in] = item;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生产入库*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000" b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in = (in + 1) % BUFFER_SIZE;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counter++;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" y="3124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生产者进程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0" y="3581400"/>
            <a:ext cx="4343400" cy="243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8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597275"/>
            <a:ext cx="4572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0)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</a:t>
            </a:r>
            <a:r>
              <a:rPr lang="en-US" altLang="zh-CN" sz="20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仓库无货，等待生产*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item = buffer[out];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消费出库*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out = (out + 1) % BUFFER_SIZE;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 --;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9" name="Rectangle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1242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消费者进程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1460" y="1268730"/>
            <a:ext cx="7848600" cy="676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smtClean="0">
                <a:solidFill>
                  <a:srgbClr val="CC0000"/>
                </a:solidFill>
              </a:rPr>
              <a:t>简化代码</a:t>
            </a:r>
            <a:endParaRPr lang="zh-CN" altLang="en-US" sz="3200" smtClean="0">
              <a:solidFill>
                <a:srgbClr val="CC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78885" y="1552575"/>
            <a:ext cx="3276600" cy="1066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07285" y="1628775"/>
            <a:ext cx="533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#define BUFFER_SIZE 10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int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</a:t>
            </a:r>
            <a:r>
              <a:rPr lang="en-US" altLang="zh-CN" sz="2000" b="0">
                <a:latin typeface="Tahoma" panose="020B0604030504040204" pitchFamily="34" charset="0"/>
              </a:rPr>
              <a:t> = 0;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81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07285" y="15525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共享数据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819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3581400"/>
            <a:ext cx="4343400" cy="1981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819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" y="3582988"/>
            <a:ext cx="41910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while (true) {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while(counter== </a:t>
            </a:r>
            <a:r>
              <a:rPr lang="en-US" altLang="zh-CN" sz="2000" b="0" dirty="0" err="1">
                <a:latin typeface="Tahoma" panose="020B0604030504040204" pitchFamily="34" charset="0"/>
              </a:rPr>
              <a:t>BUFFER_SIZE</a:t>
            </a:r>
            <a:r>
              <a:rPr lang="en-US" altLang="zh-CN" sz="2000" b="0" dirty="0">
                <a:latin typeface="Tahoma" panose="020B0604030504040204" pitchFamily="34" charset="0"/>
              </a:rPr>
              <a:t>)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   ;   </a:t>
            </a:r>
            <a:r>
              <a:rPr lang="en-US" altLang="zh-CN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仓库已满，等待消费*</a:t>
            </a:r>
            <a:r>
              <a:rPr lang="en-US" altLang="zh-CN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 b="0" dirty="0">
                <a:latin typeface="Tahoma" panose="020B0604030504040204" pitchFamily="34" charset="0"/>
              </a:rPr>
              <a:t>  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</a:t>
            </a:r>
            <a:r>
              <a:rPr lang="en-US" altLang="zh-CN" sz="2000" b="0" dirty="0">
                <a:solidFill>
                  <a:srgbClr val="0033CC"/>
                </a:solidFill>
                <a:latin typeface="Tahoma" panose="020B0604030504040204" pitchFamily="34" charset="0"/>
              </a:rPr>
              <a:t>counter++;</a:t>
            </a:r>
            <a:endParaRPr lang="en-US" altLang="zh-CN" sz="2000" b="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}</a:t>
            </a:r>
            <a:endParaRPr lang="en-US" altLang="zh-CN" sz="2000" b="0" dirty="0">
              <a:latin typeface="Tahoma" panose="020B0604030504040204" pitchFamily="34" charset="0"/>
            </a:endParaRPr>
          </a:p>
        </p:txBody>
      </p:sp>
      <p:sp>
        <p:nvSpPr>
          <p:cNvPr id="820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" y="3124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生产者进程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820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581400"/>
            <a:ext cx="4343400" cy="1981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820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597275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0)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</a:t>
            </a:r>
            <a:r>
              <a:rPr lang="en-US" altLang="zh-CN" sz="20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仓库无货，等待生产*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    counter --;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820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72000" y="31242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消费者进程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1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共享变量</a:t>
            </a:r>
            <a:r>
              <a:rPr lang="en-US" altLang="zh-CN" dirty="0" smtClean="0">
                <a:solidFill>
                  <a:srgbClr val="FF0000"/>
                </a:solidFill>
              </a:rPr>
              <a:t>counter</a:t>
            </a:r>
            <a:r>
              <a:rPr lang="zh-CN" altLang="en-US" dirty="0">
                <a:solidFill>
                  <a:srgbClr val="FF0000"/>
                </a:solidFill>
              </a:rPr>
              <a:t>可能</a:t>
            </a:r>
            <a:r>
              <a:rPr lang="zh-CN" altLang="en-US" dirty="0" smtClean="0">
                <a:solidFill>
                  <a:srgbClr val="FF0000"/>
                </a:solidFill>
              </a:rPr>
              <a:t>会出现读写错误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75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905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如生产者进程和消费者进程</a:t>
            </a:r>
            <a:r>
              <a:rPr lang="zh-CN" altLang="en-US">
                <a:solidFill>
                  <a:srgbClr val="CC0000"/>
                </a:solidFill>
              </a:rPr>
              <a:t>各执行一次</a:t>
            </a:r>
            <a:endParaRPr lang="zh-CN" altLang="en-US">
              <a:solidFill>
                <a:srgbClr val="CC0000"/>
              </a:solidFill>
            </a:endParaRPr>
          </a:p>
        </p:txBody>
      </p:sp>
      <p:grpSp>
        <p:nvGrpSpPr>
          <p:cNvPr id="237573" name="Group 5"/>
          <p:cNvGrpSpPr/>
          <p:nvPr/>
        </p:nvGrpSpPr>
        <p:grpSpPr bwMode="auto">
          <a:xfrm>
            <a:off x="2286000" y="2914650"/>
            <a:ext cx="3429000" cy="3181350"/>
            <a:chOff x="1536" y="1644"/>
            <a:chExt cx="2064" cy="2004"/>
          </a:xfrm>
        </p:grpSpPr>
        <p:sp>
          <p:nvSpPr>
            <p:cNvPr id="9232" name="Rectangle 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584" y="1920"/>
              <a:ext cx="1776" cy="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3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84" y="1910"/>
              <a:ext cx="196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register = counter; </a:t>
              </a:r>
              <a:endParaRPr lang="en-US" altLang="zh-CN" sz="2000" b="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register = register + 1;</a:t>
              </a:r>
              <a:endParaRPr lang="en-US" altLang="zh-CN" sz="2000" b="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counter = register;</a:t>
              </a:r>
              <a:endParaRPr lang="en-US" altLang="zh-CN" sz="2000" b="0" dirty="0">
                <a:latin typeface="Tahoma" panose="020B0604030504040204" pitchFamily="34" charset="0"/>
              </a:endParaRPr>
            </a:p>
          </p:txBody>
        </p:sp>
        <p:sp>
          <p:nvSpPr>
            <p:cNvPr id="9234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584" y="1644"/>
              <a:ext cx="8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生产者</a:t>
              </a:r>
              <a:r>
                <a:rPr lang="en-US" altLang="zh-CN" sz="2400">
                  <a:solidFill>
                    <a:srgbClr val="000066"/>
                  </a:solidFill>
                </a:rPr>
                <a:t>P</a:t>
              </a:r>
              <a:endParaRPr lang="en-US" altLang="zh-CN" sz="2400">
                <a:solidFill>
                  <a:srgbClr val="000066"/>
                </a:solidFill>
              </a:endParaRPr>
            </a:p>
          </p:txBody>
        </p:sp>
        <p:sp>
          <p:nvSpPr>
            <p:cNvPr id="9235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536" y="270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消费者</a:t>
              </a:r>
              <a:r>
                <a:rPr lang="en-US" altLang="zh-CN" sz="2400">
                  <a:solidFill>
                    <a:srgbClr val="000066"/>
                  </a:solidFill>
                </a:rPr>
                <a:t>C</a:t>
              </a:r>
              <a:endParaRPr lang="en-US" altLang="zh-CN" sz="2400">
                <a:solidFill>
                  <a:srgbClr val="000066"/>
                </a:solidFill>
              </a:endParaRPr>
            </a:p>
          </p:txBody>
        </p:sp>
        <p:sp>
          <p:nvSpPr>
            <p:cNvPr id="9236" name="Rectangle 1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584" y="2976"/>
              <a:ext cx="1776" cy="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7" name="Text Box 1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632" y="2976"/>
              <a:ext cx="196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register = counter; </a:t>
              </a:r>
              <a:endParaRPr lang="en-US" altLang="zh-CN" sz="2000" b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register = register - 1;</a:t>
              </a:r>
              <a:endParaRPr lang="en-US" altLang="zh-CN" sz="2000" b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 = register;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</p:grpSp>
      <p:grpSp>
        <p:nvGrpSpPr>
          <p:cNvPr id="237580" name="Group 12"/>
          <p:cNvGrpSpPr/>
          <p:nvPr/>
        </p:nvGrpSpPr>
        <p:grpSpPr bwMode="auto">
          <a:xfrm>
            <a:off x="4967287" y="2628900"/>
            <a:ext cx="3581400" cy="2819400"/>
            <a:chOff x="3504" y="1680"/>
            <a:chExt cx="2256" cy="1776"/>
          </a:xfrm>
        </p:grpSpPr>
        <p:sp>
          <p:nvSpPr>
            <p:cNvPr id="9229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0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52" y="1968"/>
              <a:ext cx="2208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+ 1;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- 1;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counter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; </a:t>
              </a: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//6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counter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;//4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231" name="Rectangle 1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04" y="1680"/>
              <a:ext cx="20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一个可能的执行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序列</a:t>
              </a:r>
              <a:r>
                <a:rPr lang="en-US" altLang="zh-CN" sz="2400" dirty="0">
                  <a:solidFill>
                    <a:srgbClr val="FF0000"/>
                  </a:solidFill>
                </a:rPr>
                <a:t>4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7584" name="Group 16"/>
          <p:cNvGrpSpPr/>
          <p:nvPr/>
        </p:nvGrpSpPr>
        <p:grpSpPr bwMode="auto">
          <a:xfrm>
            <a:off x="228600" y="2895600"/>
            <a:ext cx="2133600" cy="1143000"/>
            <a:chOff x="48" y="1872"/>
            <a:chExt cx="1296" cy="720"/>
          </a:xfrm>
        </p:grpSpPr>
        <p:sp>
          <p:nvSpPr>
            <p:cNvPr id="9226" name="Rectangle 1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8" y="2208"/>
              <a:ext cx="1200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27" name="Rectangle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" y="187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初始情况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  <p:sp>
          <p:nvSpPr>
            <p:cNvPr id="9228" name="Text Box 19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44" y="2256"/>
              <a:ext cx="12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 = 5;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</p:grpSp>
      <p:sp>
        <p:nvSpPr>
          <p:cNvPr id="237589" name="Rectangle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009775" y="6167438"/>
            <a:ext cx="66770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正常结果 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5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 但实际结果可能为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4/5/6 !!</a:t>
            </a:r>
            <a:endParaRPr kumimoji="1" lang="en-US" altLang="zh-CN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5477867" y="2428081"/>
            <a:ext cx="3581400" cy="3073401"/>
            <a:chOff x="3504" y="1680"/>
            <a:chExt cx="2256" cy="1936"/>
          </a:xfrm>
        </p:grpSpPr>
        <p:sp>
          <p:nvSpPr>
            <p:cNvPr id="23" name="Rectangle 1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" name="Text Box 14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52" y="1968"/>
              <a:ext cx="2208" cy="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+ 1;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- 1;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None/>
              </a:pP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counter 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;//4</a:t>
              </a:r>
              <a:endParaRPr lang="en-US" altLang="zh-CN" sz="2000" b="0" dirty="0" smtClean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None/>
              </a:pP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counter 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; </a:t>
              </a: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//6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Rectangle 1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04" y="1680"/>
              <a:ext cx="2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一个可能的执行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序列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6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build="p"/>
      <p:bldP spid="23758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242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30448" y="1200150"/>
            <a:ext cx="7900481" cy="1219200"/>
          </a:xfrm>
          <a:prstGeom prst="rect">
            <a:avLst/>
          </a:prstGeom>
          <a:noFill/>
          <a:ln>
            <a:solidFill>
              <a:srgbClr val="C0C0C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竞争条件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(Race Condition)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多个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并发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访问和操作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同一（组）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且执行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结果与访问发生的特定顺序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有关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596" name="Group 4"/>
          <p:cNvGrpSpPr/>
          <p:nvPr/>
        </p:nvGrpSpPr>
        <p:grpSpPr bwMode="auto">
          <a:xfrm>
            <a:off x="914400" y="5187950"/>
            <a:ext cx="6256338" cy="603250"/>
            <a:chOff x="571" y="1684"/>
            <a:chExt cx="3941" cy="380"/>
          </a:xfrm>
        </p:grpSpPr>
        <p:sp>
          <p:nvSpPr>
            <p:cNvPr id="10259" name="Rectangle 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含义</a:t>
              </a:r>
              <a:r>
                <a:rPr lang="en-US" altLang="zh-CN" sz="2400"/>
                <a:t>1: </a:t>
              </a:r>
              <a:r>
                <a:rPr lang="zh-CN" altLang="en-US" sz="2400"/>
                <a:t>多个进程并发访问和操作共享数据</a:t>
              </a:r>
              <a:endParaRPr lang="zh-CN" altLang="en-US" sz="2400"/>
            </a:p>
          </p:txBody>
        </p:sp>
        <p:pic>
          <p:nvPicPr>
            <p:cNvPr id="10260" name="Picture 6" descr="j0115835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599" name="Group 7"/>
          <p:cNvGrpSpPr/>
          <p:nvPr/>
        </p:nvGrpSpPr>
        <p:grpSpPr bwMode="auto">
          <a:xfrm>
            <a:off x="922655" y="5562600"/>
            <a:ext cx="6831965" cy="1123950"/>
            <a:chOff x="571" y="1684"/>
            <a:chExt cx="4094" cy="708"/>
          </a:xfrm>
        </p:grpSpPr>
        <p:sp>
          <p:nvSpPr>
            <p:cNvPr id="10257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71" y="1684"/>
              <a:ext cx="4094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含义</a:t>
              </a:r>
              <a:r>
                <a:rPr lang="en-US" altLang="zh-CN" sz="2400"/>
                <a:t>2: </a:t>
              </a:r>
              <a:r>
                <a:rPr lang="zh-CN" altLang="en-US" sz="2400"/>
                <a:t>和执行</a:t>
              </a:r>
              <a:r>
                <a:rPr lang="zh-CN" altLang="en-US" sz="2400"/>
                <a:t>顺序有关就是和调度顺序有关</a:t>
              </a:r>
              <a:endParaRPr lang="zh-CN" altLang="en-US" sz="2400"/>
            </a:p>
          </p:txBody>
        </p:sp>
        <p:pic>
          <p:nvPicPr>
            <p:cNvPr id="10258" name="Picture 9" descr="j0115835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602" name="Group 10"/>
          <p:cNvGrpSpPr/>
          <p:nvPr/>
        </p:nvGrpSpPr>
        <p:grpSpPr bwMode="auto">
          <a:xfrm>
            <a:off x="922338" y="5949950"/>
            <a:ext cx="6256337" cy="609600"/>
            <a:chOff x="571" y="1684"/>
            <a:chExt cx="3941" cy="384"/>
          </a:xfrm>
        </p:grpSpPr>
        <p:sp>
          <p:nvSpPr>
            <p:cNvPr id="10255" name="Rectangle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1" y="1684"/>
              <a:ext cx="394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00000"/>
                  </a:solidFill>
                </a:rPr>
                <a:t>经  验</a:t>
              </a:r>
              <a:r>
                <a:rPr lang="en-US" altLang="zh-CN" sz="2400">
                  <a:solidFill>
                    <a:srgbClr val="C00000"/>
                  </a:solidFill>
                </a:rPr>
                <a:t>: </a:t>
              </a:r>
              <a:r>
                <a:rPr lang="zh-CN" altLang="en-US" sz="2400"/>
                <a:t>这样的错误非常难于调试</a:t>
              </a:r>
              <a:r>
                <a:rPr lang="zh-CN" altLang="en-US" sz="2400">
                  <a:solidFill>
                    <a:srgbClr val="FF0000"/>
                  </a:solidFill>
                </a:rPr>
                <a:t>！！！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10256" name="Picture 12" descr="j0115835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605" name="Group 13"/>
          <p:cNvGrpSpPr/>
          <p:nvPr/>
        </p:nvGrpSpPr>
        <p:grpSpPr bwMode="auto">
          <a:xfrm>
            <a:off x="1219200" y="2438400"/>
            <a:ext cx="3810000" cy="2819400"/>
            <a:chOff x="3504" y="1680"/>
            <a:chExt cx="2256" cy="1776"/>
          </a:xfrm>
        </p:grpSpPr>
        <p:sp>
          <p:nvSpPr>
            <p:cNvPr id="10252" name="Rectangle 1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53" name="Text Box 1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52" y="1968"/>
              <a:ext cx="2208" cy="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counter; 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P.register + 1;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counter; 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C.register - 1;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counter = P.register;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counter = C.register;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4" name="Rectangle 1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04" y="168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第</a:t>
              </a:r>
              <a:r>
                <a:rPr lang="en-US" altLang="zh-CN" sz="2400"/>
                <a:t>i</a:t>
              </a:r>
              <a:r>
                <a:rPr lang="zh-CN" altLang="en-US" sz="2400">
                  <a:solidFill>
                    <a:srgbClr val="FF0000"/>
                  </a:solidFill>
                </a:rPr>
                <a:t>次执行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238609" name="Group 17"/>
          <p:cNvGrpSpPr/>
          <p:nvPr/>
        </p:nvGrpSpPr>
        <p:grpSpPr bwMode="auto">
          <a:xfrm>
            <a:off x="4724400" y="2438400"/>
            <a:ext cx="3810000" cy="2819400"/>
            <a:chOff x="3504" y="1680"/>
            <a:chExt cx="2256" cy="1776"/>
          </a:xfrm>
        </p:grpSpPr>
        <p:sp>
          <p:nvSpPr>
            <p:cNvPr id="10249" name="Rectangle 1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50" name="Text Box 1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552" y="1968"/>
              <a:ext cx="2208" cy="1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counter; 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P.register + 1;</a:t>
              </a:r>
              <a:r>
                <a:rPr lang="en-US" altLang="zh-CN" sz="2000" b="0">
                  <a:latin typeface="Tahoma" panose="020B0604030504040204" pitchFamily="34" charset="0"/>
                </a:rPr>
                <a:t> </a:t>
              </a: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counter = P.register;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counter; 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C.register - 1;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counter = C.register;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1" name="Rectangle 2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504" y="168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第</a:t>
              </a:r>
              <a:r>
                <a:rPr lang="en-US" altLang="zh-CN" sz="2400"/>
                <a:t>j</a:t>
              </a:r>
              <a:r>
                <a:rPr lang="zh-CN" altLang="en-US" sz="2400">
                  <a:solidFill>
                    <a:srgbClr val="FF0000"/>
                  </a:solidFill>
                </a:rPr>
                <a:t>次执行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PP_MARK_KEY" val="5825ba92-c481-4c68-9cac-59e3dc06af8c"/>
  <p:tag name="COMMONDATA" val="eyJoZGlkIjoiMDhlNTM2MTA4NWNjODIxZmM5YzM4ZTZhYzBmZTk2ZjQifQ=="/>
  <p:tag name="commondata" val="eyJoZGlkIjoiMTdlMWFlOWY3ODUzY2IxNWQ1YmNlMzM3YjllMWJkOGIifQ==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Radial">
  <a:themeElements>
    <a:clrScheme name="1_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1_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0</TotalTime>
  <Words>7417</Words>
  <Application>WPS 演示</Application>
  <PresentationFormat>全屏显示(4:3)</PresentationFormat>
  <Paragraphs>904</Paragraphs>
  <Slides>57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24</vt:i4>
      </vt:variant>
      <vt:variant>
        <vt:lpstr>幻灯片标题</vt:lpstr>
      </vt:variant>
      <vt:variant>
        <vt:i4>57</vt:i4>
      </vt:variant>
    </vt:vector>
  </HeadingPairs>
  <TitlesOfParts>
    <vt:vector size="102" baseType="lpstr">
      <vt:lpstr>Arial</vt:lpstr>
      <vt:lpstr>宋体</vt:lpstr>
      <vt:lpstr>Wingdings</vt:lpstr>
      <vt:lpstr>Times New Roman</vt:lpstr>
      <vt:lpstr>Arial Black</vt:lpstr>
      <vt:lpstr>Arial Narrow</vt:lpstr>
      <vt:lpstr>Webdings</vt:lpstr>
      <vt:lpstr>黑体</vt:lpstr>
      <vt:lpstr>Verdana</vt:lpstr>
      <vt:lpstr>楷体_GB2312</vt:lpstr>
      <vt:lpstr>新宋体</vt:lpstr>
      <vt:lpstr>Tahoma</vt:lpstr>
      <vt:lpstr>Courier New</vt:lpstr>
      <vt:lpstr>微软雅黑</vt:lpstr>
      <vt:lpstr>Arial Unicode MS</vt:lpstr>
      <vt:lpstr>Wingdings</vt:lpstr>
      <vt:lpstr>Symbol</vt:lpstr>
      <vt:lpstr>仿宋</vt:lpstr>
      <vt:lpstr>1_Radial</vt:lpstr>
      <vt:lpstr>Radial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并发：互斥和同步  Concurrency:Mutual Exclusion and Synchronization</vt:lpstr>
      <vt:lpstr>PowerPoint 演示文稿</vt:lpstr>
      <vt:lpstr>内容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内容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内容</vt:lpstr>
      <vt:lpstr>实现互斥的硬件方案</vt:lpstr>
      <vt:lpstr>实现互斥的硬件方案</vt:lpstr>
      <vt:lpstr>实现互斥的硬件方案</vt:lpstr>
      <vt:lpstr>实现互斥的硬件方案</vt:lpstr>
      <vt:lpstr>实现互斥的硬件方案</vt:lpstr>
      <vt:lpstr>实现互斥的硬件方案</vt:lpstr>
      <vt:lpstr>内容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内容</vt:lpstr>
      <vt:lpstr>管程</vt:lpstr>
      <vt:lpstr>管程</vt:lpstr>
      <vt:lpstr>管程</vt:lpstr>
      <vt:lpstr>管程</vt:lpstr>
      <vt:lpstr>内容</vt:lpstr>
      <vt:lpstr>消息传递</vt:lpstr>
      <vt:lpstr>消息传递</vt:lpstr>
      <vt:lpstr>消息传递</vt:lpstr>
      <vt:lpstr>消息传递</vt:lpstr>
      <vt:lpstr>内容</vt:lpstr>
      <vt:lpstr>读者/写者问题</vt:lpstr>
      <vt:lpstr>读者/写者问题</vt:lpstr>
      <vt:lpstr>读者/写者问题</vt:lpstr>
    </vt:vector>
  </TitlesOfParts>
  <Company>雨薇在线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语音信号处理</dc:title>
  <dc:creator>雨薇</dc:creator>
  <cp:lastModifiedBy>郑铁然</cp:lastModifiedBy>
  <cp:revision>246</cp:revision>
  <cp:lastPrinted>2019-07-15T08:06:00Z</cp:lastPrinted>
  <dcterms:created xsi:type="dcterms:W3CDTF">2004-08-18T11:10:00Z</dcterms:created>
  <dcterms:modified xsi:type="dcterms:W3CDTF">2023-10-13T13:17:48Z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BAD1F1B4E63C4CCEB86FEA45AE33D5C4_13</vt:lpwstr>
  </property>
  <property fmtid="{D5CDD505-2E9C-101B-9397-08002B2CF9AE}" pid="3" name="KSOProductBuildVer">
    <vt:lpwstr>2052-12.1.0.15712</vt:lpwstr>
  </property>
</Properties>
</file>